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92" r:id="rId3"/>
    <p:sldId id="259" r:id="rId4"/>
    <p:sldId id="290" r:id="rId5"/>
    <p:sldId id="299" r:id="rId6"/>
    <p:sldId id="260" r:id="rId7"/>
    <p:sldId id="261" r:id="rId8"/>
    <p:sldId id="282" r:id="rId9"/>
    <p:sldId id="262" r:id="rId10"/>
    <p:sldId id="263" r:id="rId11"/>
    <p:sldId id="264" r:id="rId12"/>
    <p:sldId id="274" r:id="rId13"/>
    <p:sldId id="268" r:id="rId14"/>
    <p:sldId id="293" r:id="rId15"/>
    <p:sldId id="300" r:id="rId16"/>
    <p:sldId id="296" r:id="rId17"/>
    <p:sldId id="295" r:id="rId18"/>
    <p:sldId id="289" r:id="rId19"/>
    <p:sldId id="297" r:id="rId20"/>
    <p:sldId id="272" r:id="rId21"/>
    <p:sldId id="273" r:id="rId22"/>
    <p:sldId id="275" r:id="rId23"/>
    <p:sldId id="283" r:id="rId24"/>
    <p:sldId id="308" r:id="rId25"/>
    <p:sldId id="288" r:id="rId26"/>
    <p:sldId id="310" r:id="rId27"/>
    <p:sldId id="284" r:id="rId28"/>
    <p:sldId id="285" r:id="rId29"/>
    <p:sldId id="306" r:id="rId30"/>
    <p:sldId id="291" r:id="rId31"/>
    <p:sldId id="286" r:id="rId32"/>
  </p:sldIdLst>
  <p:sldSz cx="9144000" cy="6858000" type="screen4x3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FFCC"/>
    <a:srgbClr val="F7BC47"/>
    <a:srgbClr val="40E71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78" autoAdjust="0"/>
    <p:restoredTop sz="94660"/>
  </p:normalViewPr>
  <p:slideViewPr>
    <p:cSldViewPr>
      <p:cViewPr>
        <p:scale>
          <a:sx n="126" d="100"/>
          <a:sy n="126" d="100"/>
        </p:scale>
        <p:origin x="-234" y="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C90CD5-5C6A-405C-ACCB-1EEE7F89AC9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7C8459-F4A2-4C10-AEF9-A7A080FBFC3D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8FF7C5A-C134-4B97-85FF-897B151A463A}" type="parTrans" cxnId="{858092BF-928D-4182-8F63-1CABEE81F41D}">
      <dgm:prSet/>
      <dgm:spPr/>
      <dgm:t>
        <a:bodyPr/>
        <a:lstStyle/>
        <a:p>
          <a:endParaRPr lang="ru-RU"/>
        </a:p>
      </dgm:t>
    </dgm:pt>
    <dgm:pt modelId="{CEF3CD05-04B1-4442-8AC7-2FF7224395F4}" type="sibTrans" cxnId="{858092BF-928D-4182-8F63-1CABEE81F41D}">
      <dgm:prSet/>
      <dgm:spPr/>
      <dgm:t>
        <a:bodyPr/>
        <a:lstStyle/>
        <a:p>
          <a:endParaRPr lang="ru-RU"/>
        </a:p>
      </dgm:t>
    </dgm:pt>
    <dgm:pt modelId="{676FA2DE-35FD-43EE-A8B0-1297D87618C0}">
      <dgm:prSet phldrT="[Текст]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Пособия работающим гражданам будут рассчитываться и выплачиваться не бухгалтерией работодателя (за исключением первых 3-х дней нетрудоспособности), а региональным отделением Фонда социального страхования Российской Федерации</a:t>
          </a:r>
          <a:endParaRPr lang="ru-RU" b="1" dirty="0"/>
        </a:p>
      </dgm:t>
    </dgm:pt>
    <dgm:pt modelId="{8EBABDA3-EB98-41F0-B28A-1B1DE97EF9FA}" type="parTrans" cxnId="{6FFE387B-5167-47AE-A3E2-BB950FC072D6}">
      <dgm:prSet/>
      <dgm:spPr/>
      <dgm:t>
        <a:bodyPr/>
        <a:lstStyle/>
        <a:p>
          <a:endParaRPr lang="ru-RU"/>
        </a:p>
      </dgm:t>
    </dgm:pt>
    <dgm:pt modelId="{E0B5D8A7-F6D6-47DE-9051-721EC2A8EDFA}" type="sibTrans" cxnId="{6FFE387B-5167-47AE-A3E2-BB950FC072D6}">
      <dgm:prSet/>
      <dgm:spPr/>
      <dgm:t>
        <a:bodyPr/>
        <a:lstStyle/>
        <a:p>
          <a:endParaRPr lang="ru-RU"/>
        </a:p>
      </dgm:t>
    </dgm:pt>
    <dgm:pt modelId="{1B6B68AB-D717-4A69-B464-10B5C37A88B3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83A2779-F8BF-44E1-9662-EBAE45C08DCA}" type="parTrans" cxnId="{5CE70F4C-8F02-447B-B7B9-DD9775D6C487}">
      <dgm:prSet/>
      <dgm:spPr/>
      <dgm:t>
        <a:bodyPr/>
        <a:lstStyle/>
        <a:p>
          <a:endParaRPr lang="ru-RU"/>
        </a:p>
      </dgm:t>
    </dgm:pt>
    <dgm:pt modelId="{5B3913FC-2972-447B-A7B0-5C6234A4A2BC}" type="sibTrans" cxnId="{5CE70F4C-8F02-447B-B7B9-DD9775D6C487}">
      <dgm:prSet/>
      <dgm:spPr/>
      <dgm:t>
        <a:bodyPr/>
        <a:lstStyle/>
        <a:p>
          <a:endParaRPr lang="ru-RU"/>
        </a:p>
      </dgm:t>
    </dgm:pt>
    <dgm:pt modelId="{DCCD2CD6-7DDC-4017-9D06-AC7CD9A87D05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Размер пособий и формула расчета пособий </a:t>
          </a:r>
          <a:r>
            <a:rPr lang="ru-RU" sz="1800" b="1" u="sng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не меняются</a:t>
          </a:r>
          <a:endParaRPr lang="ru-RU" sz="1800" b="1" dirty="0">
            <a:solidFill>
              <a:srgbClr val="0070C0"/>
            </a:solidFill>
          </a:endParaRPr>
        </a:p>
      </dgm:t>
    </dgm:pt>
    <dgm:pt modelId="{7F83EBC2-744A-4ED6-8015-6258E0FBA695}" type="parTrans" cxnId="{E3B2A364-C9B9-4CD6-9B76-974BAB25473D}">
      <dgm:prSet/>
      <dgm:spPr/>
      <dgm:t>
        <a:bodyPr/>
        <a:lstStyle/>
        <a:p>
          <a:endParaRPr lang="ru-RU"/>
        </a:p>
      </dgm:t>
    </dgm:pt>
    <dgm:pt modelId="{056C2E79-0324-416B-9372-CBDC52D9A500}" type="sibTrans" cxnId="{E3B2A364-C9B9-4CD6-9B76-974BAB25473D}">
      <dgm:prSet/>
      <dgm:spPr/>
      <dgm:t>
        <a:bodyPr/>
        <a:lstStyle/>
        <a:p>
          <a:endParaRPr lang="ru-RU"/>
        </a:p>
      </dgm:t>
    </dgm:pt>
    <dgm:pt modelId="{B64F1373-1A95-43F2-A3F2-4DA4405F3D17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Изменяется </a:t>
          </a:r>
          <a:r>
            <a:rPr lang="ru-RU" sz="1800" b="1" u="sng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схема</a:t>
          </a:r>
          <a:r>
            <a:rPr lang="ru-RU" sz="1800" b="1" dirty="0" smtClean="0">
              <a:solidFill>
                <a:srgbClr val="0070C0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 </a:t>
          </a:r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взаимодействия отделения Фонда со страхователями и застрахованными лицами</a:t>
          </a:r>
          <a:endParaRPr lang="ru-RU" sz="1800" b="1" dirty="0">
            <a:solidFill>
              <a:srgbClr val="0070C0"/>
            </a:solidFill>
          </a:endParaRPr>
        </a:p>
      </dgm:t>
    </dgm:pt>
    <dgm:pt modelId="{B66F8B10-30DE-45EE-892A-2175C9A8F6C0}" type="parTrans" cxnId="{D0A87E49-88D9-483F-A46B-91E060E51D20}">
      <dgm:prSet/>
      <dgm:spPr/>
      <dgm:t>
        <a:bodyPr/>
        <a:lstStyle/>
        <a:p>
          <a:endParaRPr lang="ru-RU"/>
        </a:p>
      </dgm:t>
    </dgm:pt>
    <dgm:pt modelId="{976DED22-F2D6-4689-B387-027D930C06D3}" type="sibTrans" cxnId="{D0A87E49-88D9-483F-A46B-91E060E51D20}">
      <dgm:prSet/>
      <dgm:spPr/>
      <dgm:t>
        <a:bodyPr/>
        <a:lstStyle/>
        <a:p>
          <a:endParaRPr lang="ru-RU"/>
        </a:p>
      </dgm:t>
    </dgm:pt>
    <dgm:pt modelId="{541E63DA-1073-4AF0-8F80-C169A1249A28}" type="pres">
      <dgm:prSet presAssocID="{9EC90CD5-5C6A-405C-ACCB-1EEE7F89AC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324CDB-EC13-4AF0-A18F-02D784A371F3}" type="pres">
      <dgm:prSet presAssocID="{D77C8459-F4A2-4C10-AEF9-A7A080FBFC3D}" presName="composite" presStyleCnt="0"/>
      <dgm:spPr/>
    </dgm:pt>
    <dgm:pt modelId="{258C1EA8-91AE-4726-9D29-BE2C584A0640}" type="pres">
      <dgm:prSet presAssocID="{D77C8459-F4A2-4C10-AEF9-A7A080FBFC3D}" presName="parentText" presStyleLbl="alignNode1" presStyleIdx="0" presStyleCnt="2" custScaleX="100000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A2EC02B8-3416-4B05-8D63-2602D4D92E3A}" type="pres">
      <dgm:prSet presAssocID="{D77C8459-F4A2-4C10-AEF9-A7A080FBFC3D}" presName="descendantText" presStyleLbl="alignAcc1" presStyleIdx="0" presStyleCnt="2" custScaleY="127449" custLinFactNeighborX="0" custLinFactNeighborY="-644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2367A43-9712-42D1-9D0A-3B99F4BCF523}" type="pres">
      <dgm:prSet presAssocID="{CEF3CD05-04B1-4442-8AC7-2FF7224395F4}" presName="sp" presStyleCnt="0"/>
      <dgm:spPr/>
    </dgm:pt>
    <dgm:pt modelId="{F72228AF-CAA9-47F7-A832-F3A0C04C85EF}" type="pres">
      <dgm:prSet presAssocID="{1B6B68AB-D717-4A69-B464-10B5C37A88B3}" presName="composite" presStyleCnt="0"/>
      <dgm:spPr/>
    </dgm:pt>
    <dgm:pt modelId="{A7F6562F-49F5-4D49-9E91-4F832D41D99C}" type="pres">
      <dgm:prSet presAssocID="{1B6B68AB-D717-4A69-B464-10B5C37A88B3}" presName="parentText" presStyleLbl="alignNode1" presStyleIdx="1" presStyleCnt="2" custLinFactNeighborX="-17361" custLinFactNeighborY="27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8DF94-B58D-465D-B24A-5CE6A1EBCED3}" type="pres">
      <dgm:prSet presAssocID="{1B6B68AB-D717-4A69-B464-10B5C37A88B3}" presName="descendantText" presStyleLbl="alignAcc1" presStyleIdx="1" presStyleCnt="2" custLinFactNeighborX="0" custLinFactNeighborY="-40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B5B38BC2-07C4-4AD9-871E-9B91013470EE}" type="presOf" srcId="{676FA2DE-35FD-43EE-A8B0-1297D87618C0}" destId="{A2EC02B8-3416-4B05-8D63-2602D4D92E3A}" srcOrd="0" destOrd="0" presId="urn:microsoft.com/office/officeart/2005/8/layout/chevron2"/>
    <dgm:cxn modelId="{3DD285AE-302A-4442-AB12-793AA663642E}" type="presOf" srcId="{DCCD2CD6-7DDC-4017-9D06-AC7CD9A87D05}" destId="{D458DF94-B58D-465D-B24A-5CE6A1EBCED3}" srcOrd="0" destOrd="0" presId="urn:microsoft.com/office/officeart/2005/8/layout/chevron2"/>
    <dgm:cxn modelId="{E3B2A364-C9B9-4CD6-9B76-974BAB25473D}" srcId="{1B6B68AB-D717-4A69-B464-10B5C37A88B3}" destId="{DCCD2CD6-7DDC-4017-9D06-AC7CD9A87D05}" srcOrd="0" destOrd="0" parTransId="{7F83EBC2-744A-4ED6-8015-6258E0FBA695}" sibTransId="{056C2E79-0324-416B-9372-CBDC52D9A500}"/>
    <dgm:cxn modelId="{C0E76B64-1410-4997-8915-1FFF30058AEA}" type="presOf" srcId="{B64F1373-1A95-43F2-A3F2-4DA4405F3D17}" destId="{D458DF94-B58D-465D-B24A-5CE6A1EBCED3}" srcOrd="0" destOrd="1" presId="urn:microsoft.com/office/officeart/2005/8/layout/chevron2"/>
    <dgm:cxn modelId="{6FFE387B-5167-47AE-A3E2-BB950FC072D6}" srcId="{D77C8459-F4A2-4C10-AEF9-A7A080FBFC3D}" destId="{676FA2DE-35FD-43EE-A8B0-1297D87618C0}" srcOrd="0" destOrd="0" parTransId="{8EBABDA3-EB98-41F0-B28A-1B1DE97EF9FA}" sibTransId="{E0B5D8A7-F6D6-47DE-9051-721EC2A8EDFA}"/>
    <dgm:cxn modelId="{57536D24-0D4A-4DB3-96D7-122AEB954084}" type="presOf" srcId="{D77C8459-F4A2-4C10-AEF9-A7A080FBFC3D}" destId="{258C1EA8-91AE-4726-9D29-BE2C584A0640}" srcOrd="0" destOrd="0" presId="urn:microsoft.com/office/officeart/2005/8/layout/chevron2"/>
    <dgm:cxn modelId="{8A8821D5-278F-47D2-8CFE-198D90B9071B}" type="presOf" srcId="{9EC90CD5-5C6A-405C-ACCB-1EEE7F89AC99}" destId="{541E63DA-1073-4AF0-8F80-C169A1249A28}" srcOrd="0" destOrd="0" presId="urn:microsoft.com/office/officeart/2005/8/layout/chevron2"/>
    <dgm:cxn modelId="{1A16ABB2-374C-44CC-B68C-832A68C25804}" type="presOf" srcId="{1B6B68AB-D717-4A69-B464-10B5C37A88B3}" destId="{A7F6562F-49F5-4D49-9E91-4F832D41D99C}" srcOrd="0" destOrd="0" presId="urn:microsoft.com/office/officeart/2005/8/layout/chevron2"/>
    <dgm:cxn modelId="{5CE70F4C-8F02-447B-B7B9-DD9775D6C487}" srcId="{9EC90CD5-5C6A-405C-ACCB-1EEE7F89AC99}" destId="{1B6B68AB-D717-4A69-B464-10B5C37A88B3}" srcOrd="1" destOrd="0" parTransId="{283A2779-F8BF-44E1-9662-EBAE45C08DCA}" sibTransId="{5B3913FC-2972-447B-A7B0-5C6234A4A2BC}"/>
    <dgm:cxn modelId="{D0A87E49-88D9-483F-A46B-91E060E51D20}" srcId="{1B6B68AB-D717-4A69-B464-10B5C37A88B3}" destId="{B64F1373-1A95-43F2-A3F2-4DA4405F3D17}" srcOrd="1" destOrd="0" parTransId="{B66F8B10-30DE-45EE-892A-2175C9A8F6C0}" sibTransId="{976DED22-F2D6-4689-B387-027D930C06D3}"/>
    <dgm:cxn modelId="{858092BF-928D-4182-8F63-1CABEE81F41D}" srcId="{9EC90CD5-5C6A-405C-ACCB-1EEE7F89AC99}" destId="{D77C8459-F4A2-4C10-AEF9-A7A080FBFC3D}" srcOrd="0" destOrd="0" parTransId="{18FF7C5A-C134-4B97-85FF-897B151A463A}" sibTransId="{CEF3CD05-04B1-4442-8AC7-2FF7224395F4}"/>
    <dgm:cxn modelId="{511B679B-63A2-4613-95AC-623316A28AC9}" type="presParOf" srcId="{541E63DA-1073-4AF0-8F80-C169A1249A28}" destId="{4D324CDB-EC13-4AF0-A18F-02D784A371F3}" srcOrd="0" destOrd="0" presId="urn:microsoft.com/office/officeart/2005/8/layout/chevron2"/>
    <dgm:cxn modelId="{F5708D1A-97EC-4808-B459-31164E559B0C}" type="presParOf" srcId="{4D324CDB-EC13-4AF0-A18F-02D784A371F3}" destId="{258C1EA8-91AE-4726-9D29-BE2C584A0640}" srcOrd="0" destOrd="0" presId="urn:microsoft.com/office/officeart/2005/8/layout/chevron2"/>
    <dgm:cxn modelId="{C64A4B26-64DC-45D0-A69B-0237B2AF5A96}" type="presParOf" srcId="{4D324CDB-EC13-4AF0-A18F-02D784A371F3}" destId="{A2EC02B8-3416-4B05-8D63-2602D4D92E3A}" srcOrd="1" destOrd="0" presId="urn:microsoft.com/office/officeart/2005/8/layout/chevron2"/>
    <dgm:cxn modelId="{0D4F08B5-D6D2-4040-81AD-200CA7CCB209}" type="presParOf" srcId="{541E63DA-1073-4AF0-8F80-C169A1249A28}" destId="{82367A43-9712-42D1-9D0A-3B99F4BCF523}" srcOrd="1" destOrd="0" presId="urn:microsoft.com/office/officeart/2005/8/layout/chevron2"/>
    <dgm:cxn modelId="{A1B32A0F-BA21-40EA-9A24-4135809E7AA8}" type="presParOf" srcId="{541E63DA-1073-4AF0-8F80-C169A1249A28}" destId="{F72228AF-CAA9-47F7-A832-F3A0C04C85EF}" srcOrd="2" destOrd="0" presId="urn:microsoft.com/office/officeart/2005/8/layout/chevron2"/>
    <dgm:cxn modelId="{B0F0E365-894B-4C6A-B34E-CA7E1A71766F}" type="presParOf" srcId="{F72228AF-CAA9-47F7-A832-F3A0C04C85EF}" destId="{A7F6562F-49F5-4D49-9E91-4F832D41D99C}" srcOrd="0" destOrd="0" presId="urn:microsoft.com/office/officeart/2005/8/layout/chevron2"/>
    <dgm:cxn modelId="{8D646D49-1DEF-4C3D-9E1E-131EE593660D}" type="presParOf" srcId="{F72228AF-CAA9-47F7-A832-F3A0C04C85EF}" destId="{D458DF94-B58D-465D-B24A-5CE6A1EBC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432EA7B-7434-4B6B-A626-42863F78EDAD}" type="doc">
      <dgm:prSet loTypeId="urn:microsoft.com/office/officeart/2005/8/layout/vList3#1" loCatId="list" qsTypeId="urn:microsoft.com/office/officeart/2005/8/quickstyle/3d1" qsCatId="3D" csTypeId="urn:microsoft.com/office/officeart/2005/8/colors/accent1_2" csCatId="accent1" phldr="1"/>
      <dgm:spPr/>
    </dgm:pt>
    <dgm:pt modelId="{44ED7961-C668-421B-98D0-88F450ADBF87}">
      <dgm:prSet phldrT="[Текст]"/>
      <dgm:spPr>
        <a:solidFill>
          <a:srgbClr val="0070C0"/>
        </a:solidFill>
        <a:effectLst/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pPr algn="ctr"/>
          <a:r>
            <a:rPr lang="ru-RU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Выплаты, назначаемые застрахованному лицу</a:t>
          </a:r>
          <a:endParaRPr lang="ru-RU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9DDD0A79-FF82-4037-BAA5-59ED4F7C9A50}" type="parTrans" cxnId="{90D3680A-3CCC-4DA4-9DC7-60A96917ECB6}">
      <dgm:prSet/>
      <dgm:spPr/>
      <dgm:t>
        <a:bodyPr/>
        <a:lstStyle/>
        <a:p>
          <a:endParaRPr lang="ru-RU"/>
        </a:p>
      </dgm:t>
    </dgm:pt>
    <dgm:pt modelId="{0C982DC4-36EF-4517-AE45-0FEE4FAB98B3}" type="sibTrans" cxnId="{90D3680A-3CCC-4DA4-9DC7-60A96917ECB6}">
      <dgm:prSet/>
      <dgm:spPr/>
      <dgm:t>
        <a:bodyPr/>
        <a:lstStyle/>
        <a:p>
          <a:endParaRPr lang="ru-RU"/>
        </a:p>
      </dgm:t>
    </dgm:pt>
    <dgm:pt modelId="{4554D04E-B324-430A-A56B-02B08B7FC2E0}">
      <dgm:prSet phldrT="[Текст]"/>
      <dgm:spPr>
        <a:solidFill>
          <a:srgbClr val="0070C0"/>
        </a:solidFill>
        <a:effectLst/>
        <a:scene3d>
          <a:camera prst="orthographicFront"/>
          <a:lightRig rig="flat" dir="t"/>
        </a:scene3d>
        <a:sp3d prstMaterial="plastic">
          <a:bevelB w="88900" h="31750" prst="angle"/>
        </a:sp3d>
      </dgm:spPr>
      <dgm:t>
        <a:bodyPr/>
        <a:lstStyle/>
        <a:p>
          <a:r>
            <a:rPr lang="ru-RU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Возмещение расходов страхователю</a:t>
          </a:r>
          <a:endParaRPr lang="ru-RU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F0B4334-E180-4876-BEAF-46295140C903}" type="parTrans" cxnId="{CE96E706-1C3F-4468-9851-782DF942C0C1}">
      <dgm:prSet/>
      <dgm:spPr/>
      <dgm:t>
        <a:bodyPr/>
        <a:lstStyle/>
        <a:p>
          <a:endParaRPr lang="ru-RU"/>
        </a:p>
      </dgm:t>
    </dgm:pt>
    <dgm:pt modelId="{16FB2544-FC3B-4083-9CE8-0B1A992A3B87}" type="sibTrans" cxnId="{CE96E706-1C3F-4468-9851-782DF942C0C1}">
      <dgm:prSet/>
      <dgm:spPr/>
      <dgm:t>
        <a:bodyPr/>
        <a:lstStyle/>
        <a:p>
          <a:endParaRPr lang="ru-RU"/>
        </a:p>
      </dgm:t>
    </dgm:pt>
    <dgm:pt modelId="{D764BEC9-504D-45F6-B5A8-D26F8D5522F7}" type="pres">
      <dgm:prSet presAssocID="{B432EA7B-7434-4B6B-A626-42863F78EDAD}" presName="linearFlow" presStyleCnt="0">
        <dgm:presLayoutVars>
          <dgm:dir/>
          <dgm:resizeHandles val="exact"/>
        </dgm:presLayoutVars>
      </dgm:prSet>
      <dgm:spPr/>
    </dgm:pt>
    <dgm:pt modelId="{235C479E-6ACD-4016-9A50-D1EF3E8E364C}" type="pres">
      <dgm:prSet presAssocID="{44ED7961-C668-421B-98D0-88F450ADBF87}" presName="composite" presStyleCnt="0"/>
      <dgm:spPr/>
    </dgm:pt>
    <dgm:pt modelId="{168AB325-B197-4788-B30D-E39418972D9E}" type="pres">
      <dgm:prSet presAssocID="{44ED7961-C668-421B-98D0-88F450ADBF87}" presName="imgShp" presStyleLbl="fgImgPlace1" presStyleIdx="0" presStyleCnt="2" custLinFactNeighborX="-63692" custLinFactNeighborY="-40"/>
      <dgm:spPr>
        <a:blipFill>
          <a:blip xmlns:r="http://schemas.openxmlformats.org/officeDocument/2006/relationships"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8000" b="-8000"/>
          </a:stretch>
        </a:blipFill>
        <a:ln>
          <a:solidFill>
            <a:schemeClr val="accent6"/>
          </a:solidFill>
        </a:ln>
        <a:scene3d>
          <a:camera prst="orthographicFront"/>
          <a:lightRig rig="flat" dir="t"/>
        </a:scene3d>
        <a:sp3d z="127000" prstMaterial="plastic">
          <a:bevelB w="88900" h="31750" prst="angle"/>
        </a:sp3d>
      </dgm:spPr>
    </dgm:pt>
    <dgm:pt modelId="{06B252BB-AFC3-497B-B621-5C9F048A6CCB}" type="pres">
      <dgm:prSet presAssocID="{44ED7961-C668-421B-98D0-88F450ADBF87}" presName="txShp" presStyleLbl="node1" presStyleIdx="0" presStyleCnt="2" custLinFactNeighborX="-24400" custLinFactNeighborY="-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FFB042-6697-4B25-8CC9-1613F68397BA}" type="pres">
      <dgm:prSet presAssocID="{0C982DC4-36EF-4517-AE45-0FEE4FAB98B3}" presName="spacing" presStyleCnt="0"/>
      <dgm:spPr/>
    </dgm:pt>
    <dgm:pt modelId="{3EF96FF2-DD7B-453A-B6E2-D1ADC517FE49}" type="pres">
      <dgm:prSet presAssocID="{4554D04E-B324-430A-A56B-02B08B7FC2E0}" presName="composite" presStyleCnt="0"/>
      <dgm:spPr/>
    </dgm:pt>
    <dgm:pt modelId="{13A3DFBB-09C8-488E-A736-309368BF9506}" type="pres">
      <dgm:prSet presAssocID="{4554D04E-B324-430A-A56B-02B08B7FC2E0}" presName="imgShp" presStyleLbl="fgImgPlace1" presStyleIdx="1" presStyleCnt="2" custLinFactNeighborX="-64164" custLinFactNeighborY="-4004"/>
      <dgm:spPr>
        <a:blipFill>
          <a:blip xmlns:r="http://schemas.openxmlformats.org/officeDocument/2006/relationships"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>
          <a:solidFill>
            <a:schemeClr val="accent6"/>
          </a:solidFill>
        </a:ln>
        <a:scene3d>
          <a:camera prst="orthographicFront"/>
          <a:lightRig rig="flat" dir="t"/>
        </a:scene3d>
        <a:sp3d z="127000" prstMaterial="plastic">
          <a:bevelB w="88900" h="31750" prst="angle"/>
        </a:sp3d>
      </dgm:spPr>
    </dgm:pt>
    <dgm:pt modelId="{508810EF-958D-43F3-A52E-67A9A156D3B0}" type="pres">
      <dgm:prSet presAssocID="{4554D04E-B324-430A-A56B-02B08B7FC2E0}" presName="txShp" presStyleLbl="node1" presStyleIdx="1" presStyleCnt="2" custLinFactNeighborX="-19383" custLinFactNeighborY="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1B7DF9-B9A2-408F-AB7A-4F528A9D7DC3}" type="presOf" srcId="{B432EA7B-7434-4B6B-A626-42863F78EDAD}" destId="{D764BEC9-504D-45F6-B5A8-D26F8D5522F7}" srcOrd="0" destOrd="0" presId="urn:microsoft.com/office/officeart/2005/8/layout/vList3#1"/>
    <dgm:cxn modelId="{2471C2DB-FCB2-4296-BABD-6CAE3F64D97C}" type="presOf" srcId="{44ED7961-C668-421B-98D0-88F450ADBF87}" destId="{06B252BB-AFC3-497B-B621-5C9F048A6CCB}" srcOrd="0" destOrd="0" presId="urn:microsoft.com/office/officeart/2005/8/layout/vList3#1"/>
    <dgm:cxn modelId="{82AE7641-8147-41F2-99BA-DA147E9F1C15}" type="presOf" srcId="{4554D04E-B324-430A-A56B-02B08B7FC2E0}" destId="{508810EF-958D-43F3-A52E-67A9A156D3B0}" srcOrd="0" destOrd="0" presId="urn:microsoft.com/office/officeart/2005/8/layout/vList3#1"/>
    <dgm:cxn modelId="{90D3680A-3CCC-4DA4-9DC7-60A96917ECB6}" srcId="{B432EA7B-7434-4B6B-A626-42863F78EDAD}" destId="{44ED7961-C668-421B-98D0-88F450ADBF87}" srcOrd="0" destOrd="0" parTransId="{9DDD0A79-FF82-4037-BAA5-59ED4F7C9A50}" sibTransId="{0C982DC4-36EF-4517-AE45-0FEE4FAB98B3}"/>
    <dgm:cxn modelId="{CE96E706-1C3F-4468-9851-782DF942C0C1}" srcId="{B432EA7B-7434-4B6B-A626-42863F78EDAD}" destId="{4554D04E-B324-430A-A56B-02B08B7FC2E0}" srcOrd="1" destOrd="0" parTransId="{AF0B4334-E180-4876-BEAF-46295140C903}" sibTransId="{16FB2544-FC3B-4083-9CE8-0B1A992A3B87}"/>
    <dgm:cxn modelId="{90ECCF9C-F947-469A-A5FE-1D684C61AC48}" type="presParOf" srcId="{D764BEC9-504D-45F6-B5A8-D26F8D5522F7}" destId="{235C479E-6ACD-4016-9A50-D1EF3E8E364C}" srcOrd="0" destOrd="0" presId="urn:microsoft.com/office/officeart/2005/8/layout/vList3#1"/>
    <dgm:cxn modelId="{1EABC39C-BE20-40A6-801E-67B642AB28EA}" type="presParOf" srcId="{235C479E-6ACD-4016-9A50-D1EF3E8E364C}" destId="{168AB325-B197-4788-B30D-E39418972D9E}" srcOrd="0" destOrd="0" presId="urn:microsoft.com/office/officeart/2005/8/layout/vList3#1"/>
    <dgm:cxn modelId="{39C0A8BA-EE7D-40BF-80B0-255BB0C16C78}" type="presParOf" srcId="{235C479E-6ACD-4016-9A50-D1EF3E8E364C}" destId="{06B252BB-AFC3-497B-B621-5C9F048A6CCB}" srcOrd="1" destOrd="0" presId="urn:microsoft.com/office/officeart/2005/8/layout/vList3#1"/>
    <dgm:cxn modelId="{334CCCEE-C8AC-4E40-A1C6-C6E8A8A518D6}" type="presParOf" srcId="{D764BEC9-504D-45F6-B5A8-D26F8D5522F7}" destId="{1BFFB042-6697-4B25-8CC9-1613F68397BA}" srcOrd="1" destOrd="0" presId="urn:microsoft.com/office/officeart/2005/8/layout/vList3#1"/>
    <dgm:cxn modelId="{4CC4641A-7454-4081-94EA-E8A6D8090064}" type="presParOf" srcId="{D764BEC9-504D-45F6-B5A8-D26F8D5522F7}" destId="{3EF96FF2-DD7B-453A-B6E2-D1ADC517FE49}" srcOrd="2" destOrd="0" presId="urn:microsoft.com/office/officeart/2005/8/layout/vList3#1"/>
    <dgm:cxn modelId="{43C6ECD3-E891-416F-AFF0-EBD693B7393B}" type="presParOf" srcId="{3EF96FF2-DD7B-453A-B6E2-D1ADC517FE49}" destId="{13A3DFBB-09C8-488E-A736-309368BF9506}" srcOrd="0" destOrd="0" presId="urn:microsoft.com/office/officeart/2005/8/layout/vList3#1"/>
    <dgm:cxn modelId="{F6CF22B8-824F-41D9-AC83-38A9F84C1EBD}" type="presParOf" srcId="{3EF96FF2-DD7B-453A-B6E2-D1ADC517FE49}" destId="{508810EF-958D-43F3-A52E-67A9A156D3B0}" srcOrd="1" destOrd="0" presId="urn:microsoft.com/office/officeart/2005/8/layout/vList3#1"/>
  </dgm:cxnLst>
  <dgm:bg>
    <a:effectLst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2CC271-8271-4BD6-B752-3790DE341F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AC0469-DFF1-46E2-8FB0-8FE84691AC58}">
      <dgm:prSet phldrT="[Текст]"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временной нетрудоспособности (в том числе, в связи с несчастным случаем на производстве и профзаболеванием)</a:t>
          </a:r>
          <a:endParaRPr lang="ru-RU" sz="16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0270DB-4B1A-4F74-8280-078FEBC97D7C}" type="parTrans" cxnId="{944FE19C-737E-48D4-9F25-A11A8383A4E0}">
      <dgm:prSet/>
      <dgm:spPr/>
      <dgm:t>
        <a:bodyPr/>
        <a:lstStyle/>
        <a:p>
          <a:endParaRPr lang="ru-RU"/>
        </a:p>
      </dgm:t>
    </dgm:pt>
    <dgm:pt modelId="{D16E2422-275B-4E7E-B8D3-AB4EA6D4A0A4}" type="sibTrans" cxnId="{944FE19C-737E-48D4-9F25-A11A8383A4E0}">
      <dgm:prSet/>
      <dgm:spPr/>
      <dgm:t>
        <a:bodyPr/>
        <a:lstStyle/>
        <a:p>
          <a:endParaRPr lang="ru-RU"/>
        </a:p>
      </dgm:t>
    </dgm:pt>
    <dgm:pt modelId="{C2937230-5B21-4398-A844-42C1B32CC70B}">
      <dgm:prSet phldrT="[Текст]"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беременности и родам</a:t>
          </a:r>
          <a:endParaRPr lang="ru-RU" sz="16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BD56894-EA59-47ED-AB01-285074B7E32B}" type="parTrans" cxnId="{7E6511D4-2E19-4AE7-BA8F-C04AD7DD856E}">
      <dgm:prSet/>
      <dgm:spPr/>
      <dgm:t>
        <a:bodyPr/>
        <a:lstStyle/>
        <a:p>
          <a:endParaRPr lang="ru-RU"/>
        </a:p>
      </dgm:t>
    </dgm:pt>
    <dgm:pt modelId="{8163F33A-34DA-4E9E-A81F-03AFFBA8A68E}" type="sibTrans" cxnId="{7E6511D4-2E19-4AE7-BA8F-C04AD7DD856E}">
      <dgm:prSet/>
      <dgm:spPr/>
      <dgm:t>
        <a:bodyPr/>
        <a:lstStyle/>
        <a:p>
          <a:endParaRPr lang="ru-RU"/>
        </a:p>
      </dgm:t>
    </dgm:pt>
    <dgm:pt modelId="{53BFFB0D-8F58-4EE6-9156-61952BBE2AF8}">
      <dgm:prSet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постановке на учет в ранние сроки беременности</a:t>
          </a:r>
          <a:endParaRPr lang="ru-RU" sz="1600" b="1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903B91-ADC9-4971-A215-08F46F8CAF26}" type="parTrans" cxnId="{CF06EE06-06FC-4305-AAF8-9E9F86271F0A}">
      <dgm:prSet/>
      <dgm:spPr/>
      <dgm:t>
        <a:bodyPr/>
        <a:lstStyle/>
        <a:p>
          <a:endParaRPr lang="ru-RU"/>
        </a:p>
      </dgm:t>
    </dgm:pt>
    <dgm:pt modelId="{9B2B9824-B359-4AE4-9EFF-DF4EC1E6DA49}" type="sibTrans" cxnId="{CF06EE06-06FC-4305-AAF8-9E9F86271F0A}">
      <dgm:prSet/>
      <dgm:spPr/>
      <dgm:t>
        <a:bodyPr/>
        <a:lstStyle/>
        <a:p>
          <a:endParaRPr lang="ru-RU"/>
        </a:p>
      </dgm:t>
    </dgm:pt>
    <dgm:pt modelId="{BD03700B-A349-48D2-AB1D-43FD140EE6B4}">
      <dgm:prSet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рождении ребенка</a:t>
          </a:r>
          <a:endParaRPr lang="ru-RU" sz="16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D376DAC-0A32-478B-B141-E23AD73DD95A}" type="parTrans" cxnId="{DB9D5DEC-D8BE-4AC5-98B8-E731D18C552B}">
      <dgm:prSet/>
      <dgm:spPr/>
      <dgm:t>
        <a:bodyPr/>
        <a:lstStyle/>
        <a:p>
          <a:endParaRPr lang="ru-RU"/>
        </a:p>
      </dgm:t>
    </dgm:pt>
    <dgm:pt modelId="{25495B3F-CDED-42ED-A7BA-54AEAB059BDF}" type="sibTrans" cxnId="{DB9D5DEC-D8BE-4AC5-98B8-E731D18C552B}">
      <dgm:prSet/>
      <dgm:spPr/>
      <dgm:t>
        <a:bodyPr/>
        <a:lstStyle/>
        <a:p>
          <a:endParaRPr lang="ru-RU"/>
        </a:p>
      </dgm:t>
    </dgm:pt>
    <dgm:pt modelId="{FFB409A4-DFCC-4393-B2B0-9511B0BEB300}">
      <dgm:prSet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ежемесячное пособие по уходу за ребенком</a:t>
          </a:r>
          <a:endParaRPr lang="ru-RU" sz="1600" b="1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FB314C69-4618-42E8-844D-496971DC4754}" type="parTrans" cxnId="{4F6CB9DF-F4F0-495A-BCA9-D1DBAFE63896}">
      <dgm:prSet/>
      <dgm:spPr/>
      <dgm:t>
        <a:bodyPr/>
        <a:lstStyle/>
        <a:p>
          <a:endParaRPr lang="ru-RU"/>
        </a:p>
      </dgm:t>
    </dgm:pt>
    <dgm:pt modelId="{3FDB08F4-525C-4B4A-B85A-6EC8DAD031FE}" type="sibTrans" cxnId="{4F6CB9DF-F4F0-495A-BCA9-D1DBAFE63896}">
      <dgm:prSet/>
      <dgm:spPr/>
      <dgm:t>
        <a:bodyPr/>
        <a:lstStyle/>
        <a:p>
          <a:endParaRPr lang="ru-RU"/>
        </a:p>
      </dgm:t>
    </dgm:pt>
    <dgm:pt modelId="{2FE97EFE-9F4D-4839-BCB6-504C87E083CC}">
      <dgm:prSet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оплата дополнительного отпуска пострадавшему на производстве</a:t>
          </a:r>
          <a:endParaRPr lang="ru-RU" sz="1600" b="1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3B562B7-0BD6-4D64-B704-720EB3A3F125}" type="parTrans" cxnId="{B8D1A6BD-AB57-4108-8D4E-7747A1CE732E}">
      <dgm:prSet/>
      <dgm:spPr/>
      <dgm:t>
        <a:bodyPr/>
        <a:lstStyle/>
        <a:p>
          <a:endParaRPr lang="ru-RU"/>
        </a:p>
      </dgm:t>
    </dgm:pt>
    <dgm:pt modelId="{9FD67BF5-A29B-4918-AEC9-C0E729AED98C}" type="sibTrans" cxnId="{B8D1A6BD-AB57-4108-8D4E-7747A1CE732E}">
      <dgm:prSet/>
      <dgm:spPr/>
      <dgm:t>
        <a:bodyPr/>
        <a:lstStyle/>
        <a:p>
          <a:endParaRPr lang="ru-RU"/>
        </a:p>
      </dgm:t>
    </dgm:pt>
    <dgm:pt modelId="{FF91E36E-3579-4942-8B27-40B9CA40FA87}" type="pres">
      <dgm:prSet presAssocID="{4F2CC271-8271-4BD6-B752-3790DE341F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D6DC4B-0D15-48E5-B2DB-DCF6121FEF29}" type="pres">
      <dgm:prSet presAssocID="{45AC0469-DFF1-46E2-8FB0-8FE84691AC58}" presName="parentText" presStyleLbl="node1" presStyleIdx="0" presStyleCnt="6" custLinFactNeighborX="-4157" custLinFactNeighborY="-24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EBD263D-AD9E-4125-A036-1AF577B96961}" type="pres">
      <dgm:prSet presAssocID="{D16E2422-275B-4E7E-B8D3-AB4EA6D4A0A4}" presName="spacer" presStyleCnt="0"/>
      <dgm:spPr/>
    </dgm:pt>
    <dgm:pt modelId="{DFB2E431-6204-47C1-B283-E0BE3C016657}" type="pres">
      <dgm:prSet presAssocID="{C2937230-5B21-4398-A844-42C1B32CC70B}" presName="parentText" presStyleLbl="node1" presStyleIdx="1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0D1F3F53-A735-4672-84BF-58371857E350}" type="pres">
      <dgm:prSet presAssocID="{8163F33A-34DA-4E9E-A81F-03AFFBA8A68E}" presName="spacer" presStyleCnt="0"/>
      <dgm:spPr/>
    </dgm:pt>
    <dgm:pt modelId="{5BD3435D-9B77-475D-99D4-BDEAAF1D6A31}" type="pres">
      <dgm:prSet presAssocID="{53BFFB0D-8F58-4EE6-9156-61952BBE2AF8}" presName="parentText" presStyleLbl="node1" presStyleIdx="2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A7FE687-8992-4C25-8386-54D939417945}" type="pres">
      <dgm:prSet presAssocID="{9B2B9824-B359-4AE4-9EFF-DF4EC1E6DA49}" presName="spacer" presStyleCnt="0"/>
      <dgm:spPr/>
    </dgm:pt>
    <dgm:pt modelId="{DF4E1883-D8DA-4630-B990-F4CF307B2898}" type="pres">
      <dgm:prSet presAssocID="{BD03700B-A349-48D2-AB1D-43FD140EE6B4}" presName="parentText" presStyleLbl="node1" presStyleIdx="3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805F6EF-D235-4E2E-8728-3740176960AF}" type="pres">
      <dgm:prSet presAssocID="{25495B3F-CDED-42ED-A7BA-54AEAB059BDF}" presName="spacer" presStyleCnt="0"/>
      <dgm:spPr/>
    </dgm:pt>
    <dgm:pt modelId="{13726389-0A22-4DD3-A011-544222EBECF6}" type="pres">
      <dgm:prSet presAssocID="{FFB409A4-DFCC-4393-B2B0-9511B0BEB300}" presName="parentText" presStyleLbl="node1" presStyleIdx="4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A8CF2A4-476E-4F95-A56D-80B0DA4FA649}" type="pres">
      <dgm:prSet presAssocID="{3FDB08F4-525C-4B4A-B85A-6EC8DAD031FE}" presName="spacer" presStyleCnt="0"/>
      <dgm:spPr/>
    </dgm:pt>
    <dgm:pt modelId="{BDE0F2BC-8453-40AC-8D75-F7C8567B31F1}" type="pres">
      <dgm:prSet presAssocID="{2FE97EFE-9F4D-4839-BCB6-504C87E083CC}" presName="parentText" presStyleLbl="node1" presStyleIdx="5" presStyleCnt="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C3039007-B261-4F6E-9850-E51BE2548F5E}" type="presOf" srcId="{C2937230-5B21-4398-A844-42C1B32CC70B}" destId="{DFB2E431-6204-47C1-B283-E0BE3C016657}" srcOrd="0" destOrd="0" presId="urn:microsoft.com/office/officeart/2005/8/layout/vList2"/>
    <dgm:cxn modelId="{4F6CB9DF-F4F0-495A-BCA9-D1DBAFE63896}" srcId="{4F2CC271-8271-4BD6-B752-3790DE341F5F}" destId="{FFB409A4-DFCC-4393-B2B0-9511B0BEB300}" srcOrd="4" destOrd="0" parTransId="{FB314C69-4618-42E8-844D-496971DC4754}" sibTransId="{3FDB08F4-525C-4B4A-B85A-6EC8DAD031FE}"/>
    <dgm:cxn modelId="{2EB0F9E4-CDD3-4C3C-85C0-F92C27DDD46F}" type="presOf" srcId="{45AC0469-DFF1-46E2-8FB0-8FE84691AC58}" destId="{7AD6DC4B-0D15-48E5-B2DB-DCF6121FEF29}" srcOrd="0" destOrd="0" presId="urn:microsoft.com/office/officeart/2005/8/layout/vList2"/>
    <dgm:cxn modelId="{DB9D5DEC-D8BE-4AC5-98B8-E731D18C552B}" srcId="{4F2CC271-8271-4BD6-B752-3790DE341F5F}" destId="{BD03700B-A349-48D2-AB1D-43FD140EE6B4}" srcOrd="3" destOrd="0" parTransId="{1D376DAC-0A32-478B-B141-E23AD73DD95A}" sibTransId="{25495B3F-CDED-42ED-A7BA-54AEAB059BDF}"/>
    <dgm:cxn modelId="{7E6511D4-2E19-4AE7-BA8F-C04AD7DD856E}" srcId="{4F2CC271-8271-4BD6-B752-3790DE341F5F}" destId="{C2937230-5B21-4398-A844-42C1B32CC70B}" srcOrd="1" destOrd="0" parTransId="{ABD56894-EA59-47ED-AB01-285074B7E32B}" sibTransId="{8163F33A-34DA-4E9E-A81F-03AFFBA8A68E}"/>
    <dgm:cxn modelId="{2E4ED85C-3759-44F3-9030-3DFA751780C4}" type="presOf" srcId="{BD03700B-A349-48D2-AB1D-43FD140EE6B4}" destId="{DF4E1883-D8DA-4630-B990-F4CF307B2898}" srcOrd="0" destOrd="0" presId="urn:microsoft.com/office/officeart/2005/8/layout/vList2"/>
    <dgm:cxn modelId="{CF06EE06-06FC-4305-AAF8-9E9F86271F0A}" srcId="{4F2CC271-8271-4BD6-B752-3790DE341F5F}" destId="{53BFFB0D-8F58-4EE6-9156-61952BBE2AF8}" srcOrd="2" destOrd="0" parTransId="{4D903B91-ADC9-4971-A215-08F46F8CAF26}" sibTransId="{9B2B9824-B359-4AE4-9EFF-DF4EC1E6DA49}"/>
    <dgm:cxn modelId="{7B2EEF5D-EAE7-411C-8AF6-AA9237DE142D}" type="presOf" srcId="{4F2CC271-8271-4BD6-B752-3790DE341F5F}" destId="{FF91E36E-3579-4942-8B27-40B9CA40FA87}" srcOrd="0" destOrd="0" presId="urn:microsoft.com/office/officeart/2005/8/layout/vList2"/>
    <dgm:cxn modelId="{7A088A00-A30D-40F4-9BE6-F6906B0A0FF9}" type="presOf" srcId="{2FE97EFE-9F4D-4839-BCB6-504C87E083CC}" destId="{BDE0F2BC-8453-40AC-8D75-F7C8567B31F1}" srcOrd="0" destOrd="0" presId="urn:microsoft.com/office/officeart/2005/8/layout/vList2"/>
    <dgm:cxn modelId="{944FE19C-737E-48D4-9F25-A11A8383A4E0}" srcId="{4F2CC271-8271-4BD6-B752-3790DE341F5F}" destId="{45AC0469-DFF1-46E2-8FB0-8FE84691AC58}" srcOrd="0" destOrd="0" parTransId="{4D0270DB-4B1A-4F74-8280-078FEBC97D7C}" sibTransId="{D16E2422-275B-4E7E-B8D3-AB4EA6D4A0A4}"/>
    <dgm:cxn modelId="{AAA0B9D3-402F-400D-8EFE-13E57AA37B0E}" type="presOf" srcId="{FFB409A4-DFCC-4393-B2B0-9511B0BEB300}" destId="{13726389-0A22-4DD3-A011-544222EBECF6}" srcOrd="0" destOrd="0" presId="urn:microsoft.com/office/officeart/2005/8/layout/vList2"/>
    <dgm:cxn modelId="{B8D1A6BD-AB57-4108-8D4E-7747A1CE732E}" srcId="{4F2CC271-8271-4BD6-B752-3790DE341F5F}" destId="{2FE97EFE-9F4D-4839-BCB6-504C87E083CC}" srcOrd="5" destOrd="0" parTransId="{A3B562B7-0BD6-4D64-B704-720EB3A3F125}" sibTransId="{9FD67BF5-A29B-4918-AEC9-C0E729AED98C}"/>
    <dgm:cxn modelId="{D9F81B79-775D-4E25-BB91-DDCCCBFD6350}" type="presOf" srcId="{53BFFB0D-8F58-4EE6-9156-61952BBE2AF8}" destId="{5BD3435D-9B77-475D-99D4-BDEAAF1D6A31}" srcOrd="0" destOrd="0" presId="urn:microsoft.com/office/officeart/2005/8/layout/vList2"/>
    <dgm:cxn modelId="{12FC00A3-143B-464A-8AB6-1EA832EC2F91}" type="presParOf" srcId="{FF91E36E-3579-4942-8B27-40B9CA40FA87}" destId="{7AD6DC4B-0D15-48E5-B2DB-DCF6121FEF29}" srcOrd="0" destOrd="0" presId="urn:microsoft.com/office/officeart/2005/8/layout/vList2"/>
    <dgm:cxn modelId="{8AE466A7-67C3-457C-9482-817BD2FE584E}" type="presParOf" srcId="{FF91E36E-3579-4942-8B27-40B9CA40FA87}" destId="{2EBD263D-AD9E-4125-A036-1AF577B96961}" srcOrd="1" destOrd="0" presId="urn:microsoft.com/office/officeart/2005/8/layout/vList2"/>
    <dgm:cxn modelId="{EEC2C8D0-4C04-4896-8DCA-33AD438C1444}" type="presParOf" srcId="{FF91E36E-3579-4942-8B27-40B9CA40FA87}" destId="{DFB2E431-6204-47C1-B283-E0BE3C016657}" srcOrd="2" destOrd="0" presId="urn:microsoft.com/office/officeart/2005/8/layout/vList2"/>
    <dgm:cxn modelId="{6E8C1CAA-11C6-4F81-B0D8-B0AC466E9BF8}" type="presParOf" srcId="{FF91E36E-3579-4942-8B27-40B9CA40FA87}" destId="{0D1F3F53-A735-4672-84BF-58371857E350}" srcOrd="3" destOrd="0" presId="urn:microsoft.com/office/officeart/2005/8/layout/vList2"/>
    <dgm:cxn modelId="{2086665E-95E9-404B-9E58-31CD064DC806}" type="presParOf" srcId="{FF91E36E-3579-4942-8B27-40B9CA40FA87}" destId="{5BD3435D-9B77-475D-99D4-BDEAAF1D6A31}" srcOrd="4" destOrd="0" presId="urn:microsoft.com/office/officeart/2005/8/layout/vList2"/>
    <dgm:cxn modelId="{0F7C0169-88F7-4BA3-BC77-A409FBC87619}" type="presParOf" srcId="{FF91E36E-3579-4942-8B27-40B9CA40FA87}" destId="{BA7FE687-8992-4C25-8386-54D939417945}" srcOrd="5" destOrd="0" presId="urn:microsoft.com/office/officeart/2005/8/layout/vList2"/>
    <dgm:cxn modelId="{B287AB8E-E913-49F8-AA42-F181E3471B60}" type="presParOf" srcId="{FF91E36E-3579-4942-8B27-40B9CA40FA87}" destId="{DF4E1883-D8DA-4630-B990-F4CF307B2898}" srcOrd="6" destOrd="0" presId="urn:microsoft.com/office/officeart/2005/8/layout/vList2"/>
    <dgm:cxn modelId="{C857BCC2-546F-410A-B650-8666128168D6}" type="presParOf" srcId="{FF91E36E-3579-4942-8B27-40B9CA40FA87}" destId="{9805F6EF-D235-4E2E-8728-3740176960AF}" srcOrd="7" destOrd="0" presId="urn:microsoft.com/office/officeart/2005/8/layout/vList2"/>
    <dgm:cxn modelId="{C2498C2A-B57D-4EB6-8B43-A8BE15C60641}" type="presParOf" srcId="{FF91E36E-3579-4942-8B27-40B9CA40FA87}" destId="{13726389-0A22-4DD3-A011-544222EBECF6}" srcOrd="8" destOrd="0" presId="urn:microsoft.com/office/officeart/2005/8/layout/vList2"/>
    <dgm:cxn modelId="{37DDB0C9-80C2-45E2-8E02-B87C6D8569F8}" type="presParOf" srcId="{FF91E36E-3579-4942-8B27-40B9CA40FA87}" destId="{EA8CF2A4-476E-4F95-A56D-80B0DA4FA649}" srcOrd="9" destOrd="0" presId="urn:microsoft.com/office/officeart/2005/8/layout/vList2"/>
    <dgm:cxn modelId="{202E3A69-FC84-4A1A-980C-3C86BFE9D17A}" type="presParOf" srcId="{FF91E36E-3579-4942-8B27-40B9CA40FA87}" destId="{BDE0F2BC-8453-40AC-8D75-F7C8567B31F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C90CD5-5C6A-405C-ACCB-1EEE7F89AC9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7C8459-F4A2-4C10-AEF9-A7A080FBFC3D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18FF7C5A-C134-4B97-85FF-897B151A463A}" type="parTrans" cxnId="{858092BF-928D-4182-8F63-1CABEE81F41D}">
      <dgm:prSet/>
      <dgm:spPr/>
      <dgm:t>
        <a:bodyPr/>
        <a:lstStyle/>
        <a:p>
          <a:endParaRPr lang="ru-RU"/>
        </a:p>
      </dgm:t>
    </dgm:pt>
    <dgm:pt modelId="{CEF3CD05-04B1-4442-8AC7-2FF7224395F4}" type="sibTrans" cxnId="{858092BF-928D-4182-8F63-1CABEE81F41D}">
      <dgm:prSet/>
      <dgm:spPr/>
      <dgm:t>
        <a:bodyPr/>
        <a:lstStyle/>
        <a:p>
          <a:endParaRPr lang="ru-RU"/>
        </a:p>
      </dgm:t>
    </dgm:pt>
    <dgm:pt modelId="{676FA2DE-35FD-43EE-A8B0-1297D87618C0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just"/>
          <a:r>
            <a:rPr lang="ru-RU" sz="16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пособий по временной нетрудоспособности, по беременности и родам, единовременного пособия женщинам, вставшим на учет в медицинских учреждениях в ранние сроки беременности</a:t>
          </a:r>
          <a:r>
            <a:rPr lang="en-US" sz="16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;</a:t>
          </a:r>
          <a:endParaRPr lang="ru-RU" sz="16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8EBABDA3-EB98-41F0-B28A-1B1DE97EF9FA}" type="parTrans" cxnId="{6FFE387B-5167-47AE-A3E2-BB950FC072D6}">
      <dgm:prSet/>
      <dgm:spPr/>
      <dgm:t>
        <a:bodyPr/>
        <a:lstStyle/>
        <a:p>
          <a:endParaRPr lang="ru-RU"/>
        </a:p>
      </dgm:t>
    </dgm:pt>
    <dgm:pt modelId="{E0B5D8A7-F6D6-47DE-9051-721EC2A8EDFA}" type="sibTrans" cxnId="{6FFE387B-5167-47AE-A3E2-BB950FC072D6}">
      <dgm:prSet/>
      <dgm:spPr/>
      <dgm:t>
        <a:bodyPr/>
        <a:lstStyle/>
        <a:p>
          <a:endParaRPr lang="ru-RU"/>
        </a:p>
      </dgm:t>
    </dgm:pt>
    <dgm:pt modelId="{4ED4EBA9-E5BD-4BA7-BFCE-E64BA2D976F3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77D53CE6-6845-482E-9ED0-E5B12F24D139}" type="parTrans" cxnId="{2C2CDB75-93A6-40DA-AC37-C950C473F47A}">
      <dgm:prSet/>
      <dgm:spPr/>
      <dgm:t>
        <a:bodyPr/>
        <a:lstStyle/>
        <a:p>
          <a:endParaRPr lang="ru-RU"/>
        </a:p>
      </dgm:t>
    </dgm:pt>
    <dgm:pt modelId="{EAE146BC-D7FB-4F65-9165-A71EBFD0130C}" type="sibTrans" cxnId="{2C2CDB75-93A6-40DA-AC37-C950C473F47A}">
      <dgm:prSet/>
      <dgm:spPr/>
      <dgm:t>
        <a:bodyPr/>
        <a:lstStyle/>
        <a:p>
          <a:endParaRPr lang="ru-RU"/>
        </a:p>
      </dgm:t>
    </dgm:pt>
    <dgm:pt modelId="{BCB58909-A587-4BBF-A436-2C5EB32EADC5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r>
            <a:rPr lang="ru-RU" sz="18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единовременного пособия при рождении ребенка</a:t>
          </a:r>
          <a:r>
            <a:rPr lang="en-US" sz="18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;</a:t>
          </a:r>
          <a:endParaRPr lang="ru-RU" sz="1800" dirty="0"/>
        </a:p>
      </dgm:t>
    </dgm:pt>
    <dgm:pt modelId="{D7B0871C-8C12-4356-8525-08F21D9C5249}" type="parTrans" cxnId="{25A2CA41-C520-4163-9516-D4F377FB8187}">
      <dgm:prSet/>
      <dgm:spPr/>
      <dgm:t>
        <a:bodyPr/>
        <a:lstStyle/>
        <a:p>
          <a:endParaRPr lang="ru-RU"/>
        </a:p>
      </dgm:t>
    </dgm:pt>
    <dgm:pt modelId="{7EBFCFEA-F006-4B93-B5E0-0CBCED86EB44}" type="sibTrans" cxnId="{25A2CA41-C520-4163-9516-D4F377FB8187}">
      <dgm:prSet/>
      <dgm:spPr/>
      <dgm:t>
        <a:bodyPr/>
        <a:lstStyle/>
        <a:p>
          <a:endParaRPr lang="ru-RU"/>
        </a:p>
      </dgm:t>
    </dgm:pt>
    <dgm:pt modelId="{1B6B68AB-D717-4A69-B464-10B5C37A88B3}">
      <dgm:prSet phldrT="[Текст]"/>
      <dgm:spPr>
        <a:solidFill>
          <a:srgbClr val="0070C0"/>
        </a:solidFill>
        <a:ln w="12700">
          <a:solidFill>
            <a:schemeClr val="accent6"/>
          </a:solidFill>
        </a:ln>
      </dgm:spPr>
      <dgm:t>
        <a:bodyPr/>
        <a:lstStyle/>
        <a:p>
          <a:r>
            <a:rPr lang="ru-RU" dirty="0" smtClean="0"/>
            <a:t> </a:t>
          </a:r>
          <a:endParaRPr lang="ru-RU" dirty="0"/>
        </a:p>
      </dgm:t>
    </dgm:pt>
    <dgm:pt modelId="{283A2779-F8BF-44E1-9662-EBAE45C08DCA}" type="parTrans" cxnId="{5CE70F4C-8F02-447B-B7B9-DD9775D6C487}">
      <dgm:prSet/>
      <dgm:spPr/>
      <dgm:t>
        <a:bodyPr/>
        <a:lstStyle/>
        <a:p>
          <a:endParaRPr lang="ru-RU"/>
        </a:p>
      </dgm:t>
    </dgm:pt>
    <dgm:pt modelId="{5B3913FC-2972-447B-A7B0-5C6234A4A2BC}" type="sibTrans" cxnId="{5CE70F4C-8F02-447B-B7B9-DD9775D6C487}">
      <dgm:prSet/>
      <dgm:spPr/>
      <dgm:t>
        <a:bodyPr/>
        <a:lstStyle/>
        <a:p>
          <a:endParaRPr lang="ru-RU"/>
        </a:p>
      </dgm:t>
    </dgm:pt>
    <dgm:pt modelId="{DCCD2CD6-7DDC-4017-9D06-AC7CD9A87D05}">
      <dgm:prSet phldrT="[Текст]" custT="1"/>
      <dgm:spPr>
        <a:ln w="12700">
          <a:solidFill>
            <a:schemeClr val="accent6"/>
          </a:solidFill>
        </a:ln>
      </dgm:spPr>
      <dgm:t>
        <a:bodyPr/>
        <a:lstStyle/>
        <a:p>
          <a:pPr algn="just"/>
          <a:r>
            <a:rPr lang="ru-RU" sz="18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ежемесячного пособия по уходу за ребенком.</a:t>
          </a:r>
          <a:endParaRPr lang="ru-RU" sz="1800" dirty="0"/>
        </a:p>
      </dgm:t>
    </dgm:pt>
    <dgm:pt modelId="{7F83EBC2-744A-4ED6-8015-6258E0FBA695}" type="parTrans" cxnId="{E3B2A364-C9B9-4CD6-9B76-974BAB25473D}">
      <dgm:prSet/>
      <dgm:spPr/>
      <dgm:t>
        <a:bodyPr/>
        <a:lstStyle/>
        <a:p>
          <a:endParaRPr lang="ru-RU"/>
        </a:p>
      </dgm:t>
    </dgm:pt>
    <dgm:pt modelId="{056C2E79-0324-416B-9372-CBDC52D9A500}" type="sibTrans" cxnId="{E3B2A364-C9B9-4CD6-9B76-974BAB25473D}">
      <dgm:prSet/>
      <dgm:spPr/>
      <dgm:t>
        <a:bodyPr/>
        <a:lstStyle/>
        <a:p>
          <a:endParaRPr lang="ru-RU"/>
        </a:p>
      </dgm:t>
    </dgm:pt>
    <dgm:pt modelId="{541E63DA-1073-4AF0-8F80-C169A1249A28}" type="pres">
      <dgm:prSet presAssocID="{9EC90CD5-5C6A-405C-ACCB-1EEE7F89AC9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D324CDB-EC13-4AF0-A18F-02D784A371F3}" type="pres">
      <dgm:prSet presAssocID="{D77C8459-F4A2-4C10-AEF9-A7A080FBFC3D}" presName="composite" presStyleCnt="0"/>
      <dgm:spPr/>
    </dgm:pt>
    <dgm:pt modelId="{258C1EA8-91AE-4726-9D29-BE2C584A0640}" type="pres">
      <dgm:prSet presAssocID="{D77C8459-F4A2-4C10-AEF9-A7A080FBFC3D}" presName="parentText" presStyleLbl="alignNode1" presStyleIdx="0" presStyleCnt="3">
        <dgm:presLayoutVars>
          <dgm:chMax val="1"/>
          <dgm:bulletEnabled val="1"/>
        </dgm:presLayoutVars>
      </dgm:prSet>
      <dgm:spPr>
        <a:prstGeom prst="chevron">
          <a:avLst/>
        </a:prstGeom>
      </dgm:spPr>
      <dgm:t>
        <a:bodyPr/>
        <a:lstStyle/>
        <a:p>
          <a:endParaRPr lang="ru-RU"/>
        </a:p>
      </dgm:t>
    </dgm:pt>
    <dgm:pt modelId="{A2EC02B8-3416-4B05-8D63-2602D4D92E3A}" type="pres">
      <dgm:prSet presAssocID="{D77C8459-F4A2-4C10-AEF9-A7A080FBFC3D}" presName="descendantText" presStyleLbl="alignAcc1" presStyleIdx="0" presStyleCnt="3" custLinFactNeighborX="0" custLinFactNeighborY="-644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82367A43-9712-42D1-9D0A-3B99F4BCF523}" type="pres">
      <dgm:prSet presAssocID="{CEF3CD05-04B1-4442-8AC7-2FF7224395F4}" presName="sp" presStyleCnt="0"/>
      <dgm:spPr/>
    </dgm:pt>
    <dgm:pt modelId="{A8B1DED1-FF40-4852-BA14-FA1FB2283911}" type="pres">
      <dgm:prSet presAssocID="{4ED4EBA9-E5BD-4BA7-BFCE-E64BA2D976F3}" presName="composite" presStyleCnt="0"/>
      <dgm:spPr/>
    </dgm:pt>
    <dgm:pt modelId="{12B5C9C3-E8CB-49A2-8E11-C6930328E118}" type="pres">
      <dgm:prSet presAssocID="{4ED4EBA9-E5BD-4BA7-BFCE-E64BA2D976F3}" presName="parentText" presStyleLbl="alignNode1" presStyleIdx="1" presStyleCnt="3" custLinFactNeighborX="-4314" custLinFactNeighborY="-19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DAF34-9137-4AD4-B6AB-EAC0AA28445C}" type="pres">
      <dgm:prSet presAssocID="{4ED4EBA9-E5BD-4BA7-BFCE-E64BA2D976F3}" presName="descendantText" presStyleLbl="alignAcc1" presStyleIdx="1" presStyleCnt="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42B2C464-69A4-4E86-B6A7-D503851615D7}" type="pres">
      <dgm:prSet presAssocID="{EAE146BC-D7FB-4F65-9165-A71EBFD0130C}" presName="sp" presStyleCnt="0"/>
      <dgm:spPr/>
    </dgm:pt>
    <dgm:pt modelId="{F72228AF-CAA9-47F7-A832-F3A0C04C85EF}" type="pres">
      <dgm:prSet presAssocID="{1B6B68AB-D717-4A69-B464-10B5C37A88B3}" presName="composite" presStyleCnt="0"/>
      <dgm:spPr/>
    </dgm:pt>
    <dgm:pt modelId="{A7F6562F-49F5-4D49-9E91-4F832D41D99C}" type="pres">
      <dgm:prSet presAssocID="{1B6B68AB-D717-4A69-B464-10B5C37A88B3}" presName="parentText" presStyleLbl="alignNode1" presStyleIdx="2" presStyleCnt="3" custLinFactNeighborX="-17361" custLinFactNeighborY="276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58DF94-B58D-465D-B24A-5CE6A1EBCED3}" type="pres">
      <dgm:prSet presAssocID="{1B6B68AB-D717-4A69-B464-10B5C37A88B3}" presName="descendantText" presStyleLbl="alignAcc1" presStyleIdx="2" presStyleCnt="3" custLinFactNeighborX="0" custLinFactNeighborY="-40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E3B2A364-C9B9-4CD6-9B76-974BAB25473D}" srcId="{1B6B68AB-D717-4A69-B464-10B5C37A88B3}" destId="{DCCD2CD6-7DDC-4017-9D06-AC7CD9A87D05}" srcOrd="0" destOrd="0" parTransId="{7F83EBC2-744A-4ED6-8015-6258E0FBA695}" sibTransId="{056C2E79-0324-416B-9372-CBDC52D9A500}"/>
    <dgm:cxn modelId="{2013C716-1C5B-422D-B35C-8C9E12454FAA}" type="presOf" srcId="{1B6B68AB-D717-4A69-B464-10B5C37A88B3}" destId="{A7F6562F-49F5-4D49-9E91-4F832D41D99C}" srcOrd="0" destOrd="0" presId="urn:microsoft.com/office/officeart/2005/8/layout/chevron2"/>
    <dgm:cxn modelId="{6FFE387B-5167-47AE-A3E2-BB950FC072D6}" srcId="{D77C8459-F4A2-4C10-AEF9-A7A080FBFC3D}" destId="{676FA2DE-35FD-43EE-A8B0-1297D87618C0}" srcOrd="0" destOrd="0" parTransId="{8EBABDA3-EB98-41F0-B28A-1B1DE97EF9FA}" sibTransId="{E0B5D8A7-F6D6-47DE-9051-721EC2A8EDFA}"/>
    <dgm:cxn modelId="{68EB98CE-6A78-43B8-B103-34F65FBF034C}" type="presOf" srcId="{9EC90CD5-5C6A-405C-ACCB-1EEE7F89AC99}" destId="{541E63DA-1073-4AF0-8F80-C169A1249A28}" srcOrd="0" destOrd="0" presId="urn:microsoft.com/office/officeart/2005/8/layout/chevron2"/>
    <dgm:cxn modelId="{25A2CA41-C520-4163-9516-D4F377FB8187}" srcId="{4ED4EBA9-E5BD-4BA7-BFCE-E64BA2D976F3}" destId="{BCB58909-A587-4BBF-A436-2C5EB32EADC5}" srcOrd="0" destOrd="0" parTransId="{D7B0871C-8C12-4356-8525-08F21D9C5249}" sibTransId="{7EBFCFEA-F006-4B93-B5E0-0CBCED86EB44}"/>
    <dgm:cxn modelId="{619ECEBA-DB10-40AF-A6BB-E03340ED7E04}" type="presOf" srcId="{676FA2DE-35FD-43EE-A8B0-1297D87618C0}" destId="{A2EC02B8-3416-4B05-8D63-2602D4D92E3A}" srcOrd="0" destOrd="0" presId="urn:microsoft.com/office/officeart/2005/8/layout/chevron2"/>
    <dgm:cxn modelId="{5CE70F4C-8F02-447B-B7B9-DD9775D6C487}" srcId="{9EC90CD5-5C6A-405C-ACCB-1EEE7F89AC99}" destId="{1B6B68AB-D717-4A69-B464-10B5C37A88B3}" srcOrd="2" destOrd="0" parTransId="{283A2779-F8BF-44E1-9662-EBAE45C08DCA}" sibTransId="{5B3913FC-2972-447B-A7B0-5C6234A4A2BC}"/>
    <dgm:cxn modelId="{2C2CDB75-93A6-40DA-AC37-C950C473F47A}" srcId="{9EC90CD5-5C6A-405C-ACCB-1EEE7F89AC99}" destId="{4ED4EBA9-E5BD-4BA7-BFCE-E64BA2D976F3}" srcOrd="1" destOrd="0" parTransId="{77D53CE6-6845-482E-9ED0-E5B12F24D139}" sibTransId="{EAE146BC-D7FB-4F65-9165-A71EBFD0130C}"/>
    <dgm:cxn modelId="{A927EFC0-6FCE-46A7-ADAA-E29EB4DAFC4D}" type="presOf" srcId="{BCB58909-A587-4BBF-A436-2C5EB32EADC5}" destId="{8BEDAF34-9137-4AD4-B6AB-EAC0AA28445C}" srcOrd="0" destOrd="0" presId="urn:microsoft.com/office/officeart/2005/8/layout/chevron2"/>
    <dgm:cxn modelId="{2B616F7C-85AA-445E-88B3-08B03ACBA52F}" type="presOf" srcId="{DCCD2CD6-7DDC-4017-9D06-AC7CD9A87D05}" destId="{D458DF94-B58D-465D-B24A-5CE6A1EBCED3}" srcOrd="0" destOrd="0" presId="urn:microsoft.com/office/officeart/2005/8/layout/chevron2"/>
    <dgm:cxn modelId="{858092BF-928D-4182-8F63-1CABEE81F41D}" srcId="{9EC90CD5-5C6A-405C-ACCB-1EEE7F89AC99}" destId="{D77C8459-F4A2-4C10-AEF9-A7A080FBFC3D}" srcOrd="0" destOrd="0" parTransId="{18FF7C5A-C134-4B97-85FF-897B151A463A}" sibTransId="{CEF3CD05-04B1-4442-8AC7-2FF7224395F4}"/>
    <dgm:cxn modelId="{B91FC190-8CA3-422F-BAD5-5E80AA448E35}" type="presOf" srcId="{4ED4EBA9-E5BD-4BA7-BFCE-E64BA2D976F3}" destId="{12B5C9C3-E8CB-49A2-8E11-C6930328E118}" srcOrd="0" destOrd="0" presId="urn:microsoft.com/office/officeart/2005/8/layout/chevron2"/>
    <dgm:cxn modelId="{C06BE740-9EB4-48A1-9C83-7909FB73EE20}" type="presOf" srcId="{D77C8459-F4A2-4C10-AEF9-A7A080FBFC3D}" destId="{258C1EA8-91AE-4726-9D29-BE2C584A0640}" srcOrd="0" destOrd="0" presId="urn:microsoft.com/office/officeart/2005/8/layout/chevron2"/>
    <dgm:cxn modelId="{D5B7DDE5-9695-49F4-8A05-764520706D23}" type="presParOf" srcId="{541E63DA-1073-4AF0-8F80-C169A1249A28}" destId="{4D324CDB-EC13-4AF0-A18F-02D784A371F3}" srcOrd="0" destOrd="0" presId="urn:microsoft.com/office/officeart/2005/8/layout/chevron2"/>
    <dgm:cxn modelId="{984E8F6A-E61B-447A-B88A-B8B97A929779}" type="presParOf" srcId="{4D324CDB-EC13-4AF0-A18F-02D784A371F3}" destId="{258C1EA8-91AE-4726-9D29-BE2C584A0640}" srcOrd="0" destOrd="0" presId="urn:microsoft.com/office/officeart/2005/8/layout/chevron2"/>
    <dgm:cxn modelId="{78E2F414-10DC-445F-8AE4-D50DC766D08A}" type="presParOf" srcId="{4D324CDB-EC13-4AF0-A18F-02D784A371F3}" destId="{A2EC02B8-3416-4B05-8D63-2602D4D92E3A}" srcOrd="1" destOrd="0" presId="urn:microsoft.com/office/officeart/2005/8/layout/chevron2"/>
    <dgm:cxn modelId="{B88E789C-ABAE-4164-9B4B-54278BE97706}" type="presParOf" srcId="{541E63DA-1073-4AF0-8F80-C169A1249A28}" destId="{82367A43-9712-42D1-9D0A-3B99F4BCF523}" srcOrd="1" destOrd="0" presId="urn:microsoft.com/office/officeart/2005/8/layout/chevron2"/>
    <dgm:cxn modelId="{14A2E451-D384-427C-A018-97B4C60CA85F}" type="presParOf" srcId="{541E63DA-1073-4AF0-8F80-C169A1249A28}" destId="{A8B1DED1-FF40-4852-BA14-FA1FB2283911}" srcOrd="2" destOrd="0" presId="urn:microsoft.com/office/officeart/2005/8/layout/chevron2"/>
    <dgm:cxn modelId="{37287864-BCEA-491E-88E1-8A328C37A19B}" type="presParOf" srcId="{A8B1DED1-FF40-4852-BA14-FA1FB2283911}" destId="{12B5C9C3-E8CB-49A2-8E11-C6930328E118}" srcOrd="0" destOrd="0" presId="urn:microsoft.com/office/officeart/2005/8/layout/chevron2"/>
    <dgm:cxn modelId="{7F43F89A-B73F-4419-8A8D-BA84A16D7D6D}" type="presParOf" srcId="{A8B1DED1-FF40-4852-BA14-FA1FB2283911}" destId="{8BEDAF34-9137-4AD4-B6AB-EAC0AA28445C}" srcOrd="1" destOrd="0" presId="urn:microsoft.com/office/officeart/2005/8/layout/chevron2"/>
    <dgm:cxn modelId="{DABEBEE7-7BAA-4FB9-ADCA-5B6A8AAB44D4}" type="presParOf" srcId="{541E63DA-1073-4AF0-8F80-C169A1249A28}" destId="{42B2C464-69A4-4E86-B6A7-D503851615D7}" srcOrd="3" destOrd="0" presId="urn:microsoft.com/office/officeart/2005/8/layout/chevron2"/>
    <dgm:cxn modelId="{7332DC9D-9FF1-4BA5-AAAE-749F17DA4A2A}" type="presParOf" srcId="{541E63DA-1073-4AF0-8F80-C169A1249A28}" destId="{F72228AF-CAA9-47F7-A832-F3A0C04C85EF}" srcOrd="4" destOrd="0" presId="urn:microsoft.com/office/officeart/2005/8/layout/chevron2"/>
    <dgm:cxn modelId="{408072DF-DCCF-4B6B-BDFD-F48BF576DE69}" type="presParOf" srcId="{F72228AF-CAA9-47F7-A832-F3A0C04C85EF}" destId="{A7F6562F-49F5-4D49-9E91-4F832D41D99C}" srcOrd="0" destOrd="0" presId="urn:microsoft.com/office/officeart/2005/8/layout/chevron2"/>
    <dgm:cxn modelId="{08D8F968-0DF0-49CD-BC68-2B45FE2D7EA0}" type="presParOf" srcId="{F72228AF-CAA9-47F7-A832-F3A0C04C85EF}" destId="{D458DF94-B58D-465D-B24A-5CE6A1EBCED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8593D69-EB9C-4746-B273-D392C2E7590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356FCE-B21F-49D1-AD0A-9D6446C8BA52}">
      <dgm:prSet phldrT="[Текст]" custT="1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Электронные реестры </a:t>
          </a:r>
          <a:r>
            <a:rPr lang="ru-RU" sz="18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могут быть направлены только по     </a:t>
          </a:r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видам пособий</a:t>
          </a:r>
          <a:r>
            <a:rPr lang="ru-RU" sz="18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:</a:t>
          </a:r>
          <a:endParaRPr lang="ru-RU" sz="18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3518342E-E8B8-4785-A452-0ADCE4E9A60F}" type="parTrans" cxnId="{BD846336-B9B1-47A8-A2C6-0E34D22CEFB1}">
      <dgm:prSet/>
      <dgm:spPr/>
      <dgm:t>
        <a:bodyPr/>
        <a:lstStyle/>
        <a:p>
          <a:endParaRPr lang="ru-RU"/>
        </a:p>
      </dgm:t>
    </dgm:pt>
    <dgm:pt modelId="{3F6E7F24-8672-409B-9E06-6DBE1DD88134}" type="sibTrans" cxnId="{BD846336-B9B1-47A8-A2C6-0E34D22CEFB1}">
      <dgm:prSet/>
      <dgm:spPr/>
      <dgm:t>
        <a:bodyPr/>
        <a:lstStyle/>
        <a:p>
          <a:endParaRPr lang="ru-RU"/>
        </a:p>
      </dgm:t>
    </dgm:pt>
    <dgm:pt modelId="{6F7DD24B-0091-4AC9-9A2D-9A0ADF0802A3}" type="asst">
      <dgm:prSet phldrT="[Текст]" custT="1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временной нетрудоспособности </a:t>
          </a:r>
        </a:p>
      </dgm:t>
    </dgm:pt>
    <dgm:pt modelId="{F922CB72-D079-4F57-A6C6-12A886CB3BD0}" type="parTrans" cxnId="{D6D57B61-7A59-41AD-B389-8605A5530276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5B3D1F79-BC6B-4E54-83F2-74A04B2ECA33}" type="sibTrans" cxnId="{D6D57B61-7A59-41AD-B389-8605A5530276}">
      <dgm:prSet/>
      <dgm:spPr/>
      <dgm:t>
        <a:bodyPr/>
        <a:lstStyle/>
        <a:p>
          <a:endParaRPr lang="ru-RU"/>
        </a:p>
      </dgm:t>
    </dgm:pt>
    <dgm:pt modelId="{0ECF126A-C0B5-41BA-8B10-451FE305D5E0}">
      <dgm:prSet phldrT="[Текст]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постановке на учет в ранние сроки беременности</a:t>
          </a:r>
          <a:endParaRPr lang="ru-RU" dirty="0">
            <a:solidFill>
              <a:schemeClr val="bg1"/>
            </a:solidFill>
          </a:endParaRPr>
        </a:p>
      </dgm:t>
    </dgm:pt>
    <dgm:pt modelId="{B8D07BE6-DBEF-4811-B22C-287092FED9EB}" type="parTrans" cxnId="{9B9E6939-54D2-4C9A-A822-8862DF172A6E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DF4DF408-6677-483A-8E82-5033DAB097AF}" type="sibTrans" cxnId="{9B9E6939-54D2-4C9A-A822-8862DF172A6E}">
      <dgm:prSet/>
      <dgm:spPr/>
      <dgm:t>
        <a:bodyPr/>
        <a:lstStyle/>
        <a:p>
          <a:endParaRPr lang="ru-RU"/>
        </a:p>
      </dgm:t>
    </dgm:pt>
    <dgm:pt modelId="{BA79105F-3407-4E86-A90C-FAE18F62A6A2}">
      <dgm:prSet phldrT="[Текст]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рождении ребенка</a:t>
          </a:r>
          <a:endParaRPr lang="ru-RU" dirty="0"/>
        </a:p>
      </dgm:t>
    </dgm:pt>
    <dgm:pt modelId="{CB270A34-6336-433D-A97B-493223B1480E}" type="parTrans" cxnId="{CC7841DC-4044-4E53-AD95-D685913569EB}">
      <dgm:prSet/>
      <dgm:spPr/>
      <dgm:t>
        <a:bodyPr/>
        <a:lstStyle/>
        <a:p>
          <a:endParaRPr lang="ru-RU"/>
        </a:p>
      </dgm:t>
    </dgm:pt>
    <dgm:pt modelId="{4FC8F5BD-16E6-4B02-B90C-B1A9257BD32E}" type="sibTrans" cxnId="{CC7841DC-4044-4E53-AD95-D685913569EB}">
      <dgm:prSet/>
      <dgm:spPr/>
      <dgm:t>
        <a:bodyPr/>
        <a:lstStyle/>
        <a:p>
          <a:endParaRPr lang="ru-RU"/>
        </a:p>
      </dgm:t>
    </dgm:pt>
    <dgm:pt modelId="{550422CE-BBCE-4615-9CBA-4DB5EA7D5DDC}">
      <dgm:prSet phldrT="[Текст]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ежемесячное пособие по уходу за ребенком</a:t>
          </a:r>
          <a:endParaRPr lang="ru-RU" dirty="0">
            <a:solidFill>
              <a:schemeClr val="bg1"/>
            </a:solidFill>
          </a:endParaRPr>
        </a:p>
      </dgm:t>
    </dgm:pt>
    <dgm:pt modelId="{B0173B9B-CBF3-4EF0-A54B-C52362F3E9D5}" type="parTrans" cxnId="{A22F5012-6170-4B96-BC1C-3AF0B20114F5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0A13C0F0-CC3E-4286-96D4-54FECF553650}" type="sibTrans" cxnId="{A22F5012-6170-4B96-BC1C-3AF0B20114F5}">
      <dgm:prSet/>
      <dgm:spPr/>
      <dgm:t>
        <a:bodyPr/>
        <a:lstStyle/>
        <a:p>
          <a:endParaRPr lang="ru-RU"/>
        </a:p>
      </dgm:t>
    </dgm:pt>
    <dgm:pt modelId="{C69DA758-48AE-43FE-8B86-045D365D1486}" type="asst">
      <dgm:prSet custT="1"/>
      <dgm:spPr>
        <a:solidFill>
          <a:srgbClr val="0070C0"/>
        </a:solidFill>
        <a:ln>
          <a:noFill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gm:spPr>
      <dgm:t>
        <a:bodyPr/>
        <a:lstStyle/>
        <a:p>
          <a:r>
            <a:rPr lang="ru-RU" sz="16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беременности и родам</a:t>
          </a:r>
          <a:endParaRPr lang="ru-RU" sz="1600" dirty="0"/>
        </a:p>
      </dgm:t>
    </dgm:pt>
    <dgm:pt modelId="{61D40D58-E798-44B6-9E7D-D1D7121A706D}" type="parTrans" cxnId="{F933CD19-1ACC-45BD-847E-54566F377EE2}">
      <dgm:prSet/>
      <dgm:spPr>
        <a:solidFill>
          <a:srgbClr val="0070C0"/>
        </a:solidFill>
        <a:ln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4A82986F-DB12-4867-9A28-858750EA3949}" type="sibTrans" cxnId="{F933CD19-1ACC-45BD-847E-54566F377EE2}">
      <dgm:prSet/>
      <dgm:spPr/>
      <dgm:t>
        <a:bodyPr/>
        <a:lstStyle/>
        <a:p>
          <a:endParaRPr lang="ru-RU"/>
        </a:p>
      </dgm:t>
    </dgm:pt>
    <dgm:pt modelId="{2170B5EF-49AE-4209-B58A-D8D10A5E7D57}" type="pres">
      <dgm:prSet presAssocID="{58593D69-EB9C-4746-B273-D392C2E7590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A164332-6377-43D1-80B7-CADC8A495A47}" type="pres">
      <dgm:prSet presAssocID="{01356FCE-B21F-49D1-AD0A-9D6446C8BA52}" presName="hierRoot1" presStyleCnt="0">
        <dgm:presLayoutVars>
          <dgm:hierBranch val="init"/>
        </dgm:presLayoutVars>
      </dgm:prSet>
      <dgm:spPr/>
    </dgm:pt>
    <dgm:pt modelId="{DF79B9CA-07EA-41E8-B32E-F486B3C83306}" type="pres">
      <dgm:prSet presAssocID="{01356FCE-B21F-49D1-AD0A-9D6446C8BA52}" presName="rootComposite1" presStyleCnt="0"/>
      <dgm:spPr/>
    </dgm:pt>
    <dgm:pt modelId="{1086B06A-8D15-4892-847B-B8C0DDA762B6}" type="pres">
      <dgm:prSet presAssocID="{01356FCE-B21F-49D1-AD0A-9D6446C8BA52}" presName="rootText1" presStyleLbl="node0" presStyleIdx="0" presStyleCnt="1" custScaleX="2067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9B30DE-1721-4F4E-93E4-13F2C68A7F44}" type="pres">
      <dgm:prSet presAssocID="{01356FCE-B21F-49D1-AD0A-9D6446C8BA52}" presName="rootConnector1" presStyleLbl="node1" presStyleIdx="0" presStyleCnt="0"/>
      <dgm:spPr/>
      <dgm:t>
        <a:bodyPr/>
        <a:lstStyle/>
        <a:p>
          <a:endParaRPr lang="ru-RU"/>
        </a:p>
      </dgm:t>
    </dgm:pt>
    <dgm:pt modelId="{B232C7D7-97F5-4178-A6D7-91DBAE4C1938}" type="pres">
      <dgm:prSet presAssocID="{01356FCE-B21F-49D1-AD0A-9D6446C8BA52}" presName="hierChild2" presStyleCnt="0"/>
      <dgm:spPr/>
    </dgm:pt>
    <dgm:pt modelId="{91D3D32D-83D0-46DC-907B-FF4BAF0FF7C4}" type="pres">
      <dgm:prSet presAssocID="{B8D07BE6-DBEF-4811-B22C-287092FED9EB}" presName="Name37" presStyleLbl="parChTrans1D2" presStyleIdx="0" presStyleCnt="5"/>
      <dgm:spPr/>
      <dgm:t>
        <a:bodyPr/>
        <a:lstStyle/>
        <a:p>
          <a:endParaRPr lang="ru-RU"/>
        </a:p>
      </dgm:t>
    </dgm:pt>
    <dgm:pt modelId="{49B4D09F-87CB-41E4-AC8A-BCFDBBAF01AA}" type="pres">
      <dgm:prSet presAssocID="{0ECF126A-C0B5-41BA-8B10-451FE305D5E0}" presName="hierRoot2" presStyleCnt="0">
        <dgm:presLayoutVars>
          <dgm:hierBranch val="init"/>
        </dgm:presLayoutVars>
      </dgm:prSet>
      <dgm:spPr/>
    </dgm:pt>
    <dgm:pt modelId="{4EE1A06D-976B-4D88-A65A-BDBC02ED38D3}" type="pres">
      <dgm:prSet presAssocID="{0ECF126A-C0B5-41BA-8B10-451FE305D5E0}" presName="rootComposite" presStyleCnt="0"/>
      <dgm:spPr/>
    </dgm:pt>
    <dgm:pt modelId="{CF55ED31-E1DC-4B96-A054-D6560666EBEC}" type="pres">
      <dgm:prSet presAssocID="{0ECF126A-C0B5-41BA-8B10-451FE305D5E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14F9FC-1308-453B-9106-B348D8188FF5}" type="pres">
      <dgm:prSet presAssocID="{0ECF126A-C0B5-41BA-8B10-451FE305D5E0}" presName="rootConnector" presStyleLbl="node2" presStyleIdx="0" presStyleCnt="3"/>
      <dgm:spPr/>
      <dgm:t>
        <a:bodyPr/>
        <a:lstStyle/>
        <a:p>
          <a:endParaRPr lang="ru-RU"/>
        </a:p>
      </dgm:t>
    </dgm:pt>
    <dgm:pt modelId="{CCF67C44-A028-4555-805D-C0E7FFCE243C}" type="pres">
      <dgm:prSet presAssocID="{0ECF126A-C0B5-41BA-8B10-451FE305D5E0}" presName="hierChild4" presStyleCnt="0"/>
      <dgm:spPr/>
    </dgm:pt>
    <dgm:pt modelId="{B9B9A192-3C16-4D95-868B-CF662124F029}" type="pres">
      <dgm:prSet presAssocID="{0ECF126A-C0B5-41BA-8B10-451FE305D5E0}" presName="hierChild5" presStyleCnt="0"/>
      <dgm:spPr/>
    </dgm:pt>
    <dgm:pt modelId="{527C3CB1-84A3-45C2-B613-3A00CB4AFFE5}" type="pres">
      <dgm:prSet presAssocID="{CB270A34-6336-433D-A97B-493223B1480E}" presName="Name37" presStyleLbl="parChTrans1D2" presStyleIdx="1" presStyleCnt="5"/>
      <dgm:spPr/>
      <dgm:t>
        <a:bodyPr/>
        <a:lstStyle/>
        <a:p>
          <a:endParaRPr lang="ru-RU"/>
        </a:p>
      </dgm:t>
    </dgm:pt>
    <dgm:pt modelId="{3A91D6B0-8BF3-4E3E-B02B-7472EC49A9D5}" type="pres">
      <dgm:prSet presAssocID="{BA79105F-3407-4E86-A90C-FAE18F62A6A2}" presName="hierRoot2" presStyleCnt="0">
        <dgm:presLayoutVars>
          <dgm:hierBranch val="init"/>
        </dgm:presLayoutVars>
      </dgm:prSet>
      <dgm:spPr/>
    </dgm:pt>
    <dgm:pt modelId="{7A826492-D1F4-4A00-B391-007C519D3A7E}" type="pres">
      <dgm:prSet presAssocID="{BA79105F-3407-4E86-A90C-FAE18F62A6A2}" presName="rootComposite" presStyleCnt="0"/>
      <dgm:spPr/>
    </dgm:pt>
    <dgm:pt modelId="{03AA1C33-9AEA-445F-B620-18EF3DEE0AE8}" type="pres">
      <dgm:prSet presAssocID="{BA79105F-3407-4E86-A90C-FAE18F62A6A2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BB7409-30F1-4F0E-9548-EDE7C1272883}" type="pres">
      <dgm:prSet presAssocID="{BA79105F-3407-4E86-A90C-FAE18F62A6A2}" presName="rootConnector" presStyleLbl="node2" presStyleIdx="1" presStyleCnt="3"/>
      <dgm:spPr/>
      <dgm:t>
        <a:bodyPr/>
        <a:lstStyle/>
        <a:p>
          <a:endParaRPr lang="ru-RU"/>
        </a:p>
      </dgm:t>
    </dgm:pt>
    <dgm:pt modelId="{FE7C9F7F-9866-48E8-8A0F-360B39F06413}" type="pres">
      <dgm:prSet presAssocID="{BA79105F-3407-4E86-A90C-FAE18F62A6A2}" presName="hierChild4" presStyleCnt="0"/>
      <dgm:spPr/>
    </dgm:pt>
    <dgm:pt modelId="{E4636B14-A6AF-4655-A531-02D2369A6343}" type="pres">
      <dgm:prSet presAssocID="{BA79105F-3407-4E86-A90C-FAE18F62A6A2}" presName="hierChild5" presStyleCnt="0"/>
      <dgm:spPr/>
    </dgm:pt>
    <dgm:pt modelId="{78E9BA22-0E05-44DB-A875-DA4150B8F014}" type="pres">
      <dgm:prSet presAssocID="{B0173B9B-CBF3-4EF0-A54B-C52362F3E9D5}" presName="Name37" presStyleLbl="parChTrans1D2" presStyleIdx="2" presStyleCnt="5"/>
      <dgm:spPr/>
      <dgm:t>
        <a:bodyPr/>
        <a:lstStyle/>
        <a:p>
          <a:endParaRPr lang="ru-RU"/>
        </a:p>
      </dgm:t>
    </dgm:pt>
    <dgm:pt modelId="{E9366055-EC47-4481-ADBE-B37AEB658385}" type="pres">
      <dgm:prSet presAssocID="{550422CE-BBCE-4615-9CBA-4DB5EA7D5DDC}" presName="hierRoot2" presStyleCnt="0">
        <dgm:presLayoutVars>
          <dgm:hierBranch val="init"/>
        </dgm:presLayoutVars>
      </dgm:prSet>
      <dgm:spPr/>
    </dgm:pt>
    <dgm:pt modelId="{F772D020-992C-4637-BBD4-B3EFE2A97B69}" type="pres">
      <dgm:prSet presAssocID="{550422CE-BBCE-4615-9CBA-4DB5EA7D5DDC}" presName="rootComposite" presStyleCnt="0"/>
      <dgm:spPr/>
    </dgm:pt>
    <dgm:pt modelId="{1E554CE5-3B43-49C3-95BF-C2987AD68446}" type="pres">
      <dgm:prSet presAssocID="{550422CE-BBCE-4615-9CBA-4DB5EA7D5DDC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1A6A45-18DA-4A73-AE53-E2C4936E2A56}" type="pres">
      <dgm:prSet presAssocID="{550422CE-BBCE-4615-9CBA-4DB5EA7D5DDC}" presName="rootConnector" presStyleLbl="node2" presStyleIdx="2" presStyleCnt="3"/>
      <dgm:spPr/>
      <dgm:t>
        <a:bodyPr/>
        <a:lstStyle/>
        <a:p>
          <a:endParaRPr lang="ru-RU"/>
        </a:p>
      </dgm:t>
    </dgm:pt>
    <dgm:pt modelId="{B93258AC-0591-4D9B-987B-6D510DABB049}" type="pres">
      <dgm:prSet presAssocID="{550422CE-BBCE-4615-9CBA-4DB5EA7D5DDC}" presName="hierChild4" presStyleCnt="0"/>
      <dgm:spPr/>
    </dgm:pt>
    <dgm:pt modelId="{DD1583CA-49BF-4BF8-B270-8ABAA95DB6AD}" type="pres">
      <dgm:prSet presAssocID="{550422CE-BBCE-4615-9CBA-4DB5EA7D5DDC}" presName="hierChild5" presStyleCnt="0"/>
      <dgm:spPr/>
    </dgm:pt>
    <dgm:pt modelId="{185EDB08-0A3E-4319-86F9-948393B076C6}" type="pres">
      <dgm:prSet presAssocID="{01356FCE-B21F-49D1-AD0A-9D6446C8BA52}" presName="hierChild3" presStyleCnt="0"/>
      <dgm:spPr/>
    </dgm:pt>
    <dgm:pt modelId="{358204AD-2DE5-44BD-A01A-F93ACB0B57C9}" type="pres">
      <dgm:prSet presAssocID="{F922CB72-D079-4F57-A6C6-12A886CB3BD0}" presName="Name111" presStyleLbl="parChTrans1D2" presStyleIdx="3" presStyleCnt="5"/>
      <dgm:spPr/>
      <dgm:t>
        <a:bodyPr/>
        <a:lstStyle/>
        <a:p>
          <a:endParaRPr lang="ru-RU"/>
        </a:p>
      </dgm:t>
    </dgm:pt>
    <dgm:pt modelId="{E814DEB1-5652-4F6C-9EC3-EF0A61037989}" type="pres">
      <dgm:prSet presAssocID="{6F7DD24B-0091-4AC9-9A2D-9A0ADF0802A3}" presName="hierRoot3" presStyleCnt="0">
        <dgm:presLayoutVars>
          <dgm:hierBranch val="init"/>
        </dgm:presLayoutVars>
      </dgm:prSet>
      <dgm:spPr/>
    </dgm:pt>
    <dgm:pt modelId="{2CB7F95C-A837-4125-B3A1-ABD55357182E}" type="pres">
      <dgm:prSet presAssocID="{6F7DD24B-0091-4AC9-9A2D-9A0ADF0802A3}" presName="rootComposite3" presStyleCnt="0"/>
      <dgm:spPr/>
    </dgm:pt>
    <dgm:pt modelId="{08115A64-E5B7-444A-AA84-DC6638787AB3}" type="pres">
      <dgm:prSet presAssocID="{6F7DD24B-0091-4AC9-9A2D-9A0ADF0802A3}" presName="rootText3" presStyleLbl="asst1" presStyleIdx="0" presStyleCnt="2" custScaleX="2155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D19F4F-CDAF-4892-855E-6D088DCCC4CB}" type="pres">
      <dgm:prSet presAssocID="{6F7DD24B-0091-4AC9-9A2D-9A0ADF0802A3}" presName="rootConnector3" presStyleLbl="asst1" presStyleIdx="0" presStyleCnt="2"/>
      <dgm:spPr/>
      <dgm:t>
        <a:bodyPr/>
        <a:lstStyle/>
        <a:p>
          <a:endParaRPr lang="ru-RU"/>
        </a:p>
      </dgm:t>
    </dgm:pt>
    <dgm:pt modelId="{D9E0F13C-3018-413C-9DC6-98F90D4A45EA}" type="pres">
      <dgm:prSet presAssocID="{6F7DD24B-0091-4AC9-9A2D-9A0ADF0802A3}" presName="hierChild6" presStyleCnt="0"/>
      <dgm:spPr/>
    </dgm:pt>
    <dgm:pt modelId="{1D64DF97-FCD3-4370-9425-A9F58286D135}" type="pres">
      <dgm:prSet presAssocID="{6F7DD24B-0091-4AC9-9A2D-9A0ADF0802A3}" presName="hierChild7" presStyleCnt="0"/>
      <dgm:spPr/>
    </dgm:pt>
    <dgm:pt modelId="{AADC0C7F-3A8F-409B-8C0E-D718A835E881}" type="pres">
      <dgm:prSet presAssocID="{61D40D58-E798-44B6-9E7D-D1D7121A706D}" presName="Name111" presStyleLbl="parChTrans1D2" presStyleIdx="4" presStyleCnt="5"/>
      <dgm:spPr/>
      <dgm:t>
        <a:bodyPr/>
        <a:lstStyle/>
        <a:p>
          <a:endParaRPr lang="ru-RU"/>
        </a:p>
      </dgm:t>
    </dgm:pt>
    <dgm:pt modelId="{DF13E402-5176-4117-880D-26DF65A89992}" type="pres">
      <dgm:prSet presAssocID="{C69DA758-48AE-43FE-8B86-045D365D1486}" presName="hierRoot3" presStyleCnt="0">
        <dgm:presLayoutVars>
          <dgm:hierBranch val="init"/>
        </dgm:presLayoutVars>
      </dgm:prSet>
      <dgm:spPr/>
    </dgm:pt>
    <dgm:pt modelId="{3577B007-ABDE-42EB-88B4-8F7622715825}" type="pres">
      <dgm:prSet presAssocID="{C69DA758-48AE-43FE-8B86-045D365D1486}" presName="rootComposite3" presStyleCnt="0"/>
      <dgm:spPr/>
    </dgm:pt>
    <dgm:pt modelId="{FE373049-6182-4E86-9118-5E66470D59DF}" type="pres">
      <dgm:prSet presAssocID="{C69DA758-48AE-43FE-8B86-045D365D1486}" presName="rootText3" presStyleLbl="asst1" presStyleIdx="1" presStyleCnt="2" custScaleX="2155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1AFCA2D-C3E9-4495-B8A9-90CE9AB5D7C2}" type="pres">
      <dgm:prSet presAssocID="{C69DA758-48AE-43FE-8B86-045D365D1486}" presName="rootConnector3" presStyleLbl="asst1" presStyleIdx="1" presStyleCnt="2"/>
      <dgm:spPr/>
      <dgm:t>
        <a:bodyPr/>
        <a:lstStyle/>
        <a:p>
          <a:endParaRPr lang="ru-RU"/>
        </a:p>
      </dgm:t>
    </dgm:pt>
    <dgm:pt modelId="{6BE36C22-07DE-4199-80D8-FB8EBAAA7BE6}" type="pres">
      <dgm:prSet presAssocID="{C69DA758-48AE-43FE-8B86-045D365D1486}" presName="hierChild6" presStyleCnt="0"/>
      <dgm:spPr/>
    </dgm:pt>
    <dgm:pt modelId="{C03E9DC5-20A5-419F-999F-81E3B75C7CDE}" type="pres">
      <dgm:prSet presAssocID="{C69DA758-48AE-43FE-8B86-045D365D1486}" presName="hierChild7" presStyleCnt="0"/>
      <dgm:spPr/>
    </dgm:pt>
  </dgm:ptLst>
  <dgm:cxnLst>
    <dgm:cxn modelId="{FE4F03EF-7871-4C6B-A886-EACDD54CCDD5}" type="presOf" srcId="{CB270A34-6336-433D-A97B-493223B1480E}" destId="{527C3CB1-84A3-45C2-B613-3A00CB4AFFE5}" srcOrd="0" destOrd="0" presId="urn:microsoft.com/office/officeart/2005/8/layout/orgChart1"/>
    <dgm:cxn modelId="{B35DF686-2EFC-4A35-A400-4AD71D18339F}" type="presOf" srcId="{B8D07BE6-DBEF-4811-B22C-287092FED9EB}" destId="{91D3D32D-83D0-46DC-907B-FF4BAF0FF7C4}" srcOrd="0" destOrd="0" presId="urn:microsoft.com/office/officeart/2005/8/layout/orgChart1"/>
    <dgm:cxn modelId="{A22F5012-6170-4B96-BC1C-3AF0B20114F5}" srcId="{01356FCE-B21F-49D1-AD0A-9D6446C8BA52}" destId="{550422CE-BBCE-4615-9CBA-4DB5EA7D5DDC}" srcOrd="3" destOrd="0" parTransId="{B0173B9B-CBF3-4EF0-A54B-C52362F3E9D5}" sibTransId="{0A13C0F0-CC3E-4286-96D4-54FECF553650}"/>
    <dgm:cxn modelId="{10C128BA-4669-4A5D-9F77-9750939BE02F}" type="presOf" srcId="{01356FCE-B21F-49D1-AD0A-9D6446C8BA52}" destId="{1086B06A-8D15-4892-847B-B8C0DDA762B6}" srcOrd="0" destOrd="0" presId="urn:microsoft.com/office/officeart/2005/8/layout/orgChart1"/>
    <dgm:cxn modelId="{F933CD19-1ACC-45BD-847E-54566F377EE2}" srcId="{01356FCE-B21F-49D1-AD0A-9D6446C8BA52}" destId="{C69DA758-48AE-43FE-8B86-045D365D1486}" srcOrd="4" destOrd="0" parTransId="{61D40D58-E798-44B6-9E7D-D1D7121A706D}" sibTransId="{4A82986F-DB12-4867-9A28-858750EA3949}"/>
    <dgm:cxn modelId="{241541F6-8549-4C6B-B076-0A53702BEC1A}" type="presOf" srcId="{61D40D58-E798-44B6-9E7D-D1D7121A706D}" destId="{AADC0C7F-3A8F-409B-8C0E-D718A835E881}" srcOrd="0" destOrd="0" presId="urn:microsoft.com/office/officeart/2005/8/layout/orgChart1"/>
    <dgm:cxn modelId="{CC7841DC-4044-4E53-AD95-D685913569EB}" srcId="{01356FCE-B21F-49D1-AD0A-9D6446C8BA52}" destId="{BA79105F-3407-4E86-A90C-FAE18F62A6A2}" srcOrd="2" destOrd="0" parTransId="{CB270A34-6336-433D-A97B-493223B1480E}" sibTransId="{4FC8F5BD-16E6-4B02-B90C-B1A9257BD32E}"/>
    <dgm:cxn modelId="{7A4D72A2-2C12-4E92-B79C-EA0A225847FF}" type="presOf" srcId="{B0173B9B-CBF3-4EF0-A54B-C52362F3E9D5}" destId="{78E9BA22-0E05-44DB-A875-DA4150B8F014}" srcOrd="0" destOrd="0" presId="urn:microsoft.com/office/officeart/2005/8/layout/orgChart1"/>
    <dgm:cxn modelId="{6BD01B38-F6A0-4C4D-BB52-0330752F2992}" type="presOf" srcId="{6F7DD24B-0091-4AC9-9A2D-9A0ADF0802A3}" destId="{08115A64-E5B7-444A-AA84-DC6638787AB3}" srcOrd="0" destOrd="0" presId="urn:microsoft.com/office/officeart/2005/8/layout/orgChart1"/>
    <dgm:cxn modelId="{DE63A423-7759-45B7-B371-8FACD2D251ED}" type="presOf" srcId="{0ECF126A-C0B5-41BA-8B10-451FE305D5E0}" destId="{9C14F9FC-1308-453B-9106-B348D8188FF5}" srcOrd="1" destOrd="0" presId="urn:microsoft.com/office/officeart/2005/8/layout/orgChart1"/>
    <dgm:cxn modelId="{31C50C7B-2609-4CE4-AB6F-766F598A8A8C}" type="presOf" srcId="{6F7DD24B-0091-4AC9-9A2D-9A0ADF0802A3}" destId="{BBD19F4F-CDAF-4892-855E-6D088DCCC4CB}" srcOrd="1" destOrd="0" presId="urn:microsoft.com/office/officeart/2005/8/layout/orgChart1"/>
    <dgm:cxn modelId="{9070AC84-1B9B-407D-B27C-FE96ADD11E04}" type="presOf" srcId="{58593D69-EB9C-4746-B273-D392C2E75902}" destId="{2170B5EF-49AE-4209-B58A-D8D10A5E7D57}" srcOrd="0" destOrd="0" presId="urn:microsoft.com/office/officeart/2005/8/layout/orgChart1"/>
    <dgm:cxn modelId="{66204549-D2EC-40BF-B768-648A8E95EC0F}" type="presOf" srcId="{550422CE-BBCE-4615-9CBA-4DB5EA7D5DDC}" destId="{2E1A6A45-18DA-4A73-AE53-E2C4936E2A56}" srcOrd="1" destOrd="0" presId="urn:microsoft.com/office/officeart/2005/8/layout/orgChart1"/>
    <dgm:cxn modelId="{B5E078F9-1960-41B7-8865-F21DFD04F4C9}" type="presOf" srcId="{BA79105F-3407-4E86-A90C-FAE18F62A6A2}" destId="{03AA1C33-9AEA-445F-B620-18EF3DEE0AE8}" srcOrd="0" destOrd="0" presId="urn:microsoft.com/office/officeart/2005/8/layout/orgChart1"/>
    <dgm:cxn modelId="{F9016AD3-AD70-4502-9B42-522D5E848F12}" type="presOf" srcId="{BA79105F-3407-4E86-A90C-FAE18F62A6A2}" destId="{66BB7409-30F1-4F0E-9548-EDE7C1272883}" srcOrd="1" destOrd="0" presId="urn:microsoft.com/office/officeart/2005/8/layout/orgChart1"/>
    <dgm:cxn modelId="{88BDFF97-3DB4-47E1-8064-BDADFE3A2A4A}" type="presOf" srcId="{C69DA758-48AE-43FE-8B86-045D365D1486}" destId="{F1AFCA2D-C3E9-4495-B8A9-90CE9AB5D7C2}" srcOrd="1" destOrd="0" presId="urn:microsoft.com/office/officeart/2005/8/layout/orgChart1"/>
    <dgm:cxn modelId="{D6D57B61-7A59-41AD-B389-8605A5530276}" srcId="{01356FCE-B21F-49D1-AD0A-9D6446C8BA52}" destId="{6F7DD24B-0091-4AC9-9A2D-9A0ADF0802A3}" srcOrd="0" destOrd="0" parTransId="{F922CB72-D079-4F57-A6C6-12A886CB3BD0}" sibTransId="{5B3D1F79-BC6B-4E54-83F2-74A04B2ECA33}"/>
    <dgm:cxn modelId="{9B9E6939-54D2-4C9A-A822-8862DF172A6E}" srcId="{01356FCE-B21F-49D1-AD0A-9D6446C8BA52}" destId="{0ECF126A-C0B5-41BA-8B10-451FE305D5E0}" srcOrd="1" destOrd="0" parTransId="{B8D07BE6-DBEF-4811-B22C-287092FED9EB}" sibTransId="{DF4DF408-6677-483A-8E82-5033DAB097AF}"/>
    <dgm:cxn modelId="{BD846336-B9B1-47A8-A2C6-0E34D22CEFB1}" srcId="{58593D69-EB9C-4746-B273-D392C2E75902}" destId="{01356FCE-B21F-49D1-AD0A-9D6446C8BA52}" srcOrd="0" destOrd="0" parTransId="{3518342E-E8B8-4785-A452-0ADCE4E9A60F}" sibTransId="{3F6E7F24-8672-409B-9E06-6DBE1DD88134}"/>
    <dgm:cxn modelId="{FA5ED5B3-484E-41D7-824B-DF97A16F222C}" type="presOf" srcId="{F922CB72-D079-4F57-A6C6-12A886CB3BD0}" destId="{358204AD-2DE5-44BD-A01A-F93ACB0B57C9}" srcOrd="0" destOrd="0" presId="urn:microsoft.com/office/officeart/2005/8/layout/orgChart1"/>
    <dgm:cxn modelId="{56B496DC-6700-43DE-B4CE-C21D00287C0E}" type="presOf" srcId="{0ECF126A-C0B5-41BA-8B10-451FE305D5E0}" destId="{CF55ED31-E1DC-4B96-A054-D6560666EBEC}" srcOrd="0" destOrd="0" presId="urn:microsoft.com/office/officeart/2005/8/layout/orgChart1"/>
    <dgm:cxn modelId="{6F43C96F-96B1-43B6-B9E3-F9657EEB57EA}" type="presOf" srcId="{550422CE-BBCE-4615-9CBA-4DB5EA7D5DDC}" destId="{1E554CE5-3B43-49C3-95BF-C2987AD68446}" srcOrd="0" destOrd="0" presId="urn:microsoft.com/office/officeart/2005/8/layout/orgChart1"/>
    <dgm:cxn modelId="{D03886B1-333C-416E-95F8-49AA593C311A}" type="presOf" srcId="{01356FCE-B21F-49D1-AD0A-9D6446C8BA52}" destId="{F59B30DE-1721-4F4E-93E4-13F2C68A7F44}" srcOrd="1" destOrd="0" presId="urn:microsoft.com/office/officeart/2005/8/layout/orgChart1"/>
    <dgm:cxn modelId="{86BFAC14-6DF3-47A8-A4BB-D426D8065092}" type="presOf" srcId="{C69DA758-48AE-43FE-8B86-045D365D1486}" destId="{FE373049-6182-4E86-9118-5E66470D59DF}" srcOrd="0" destOrd="0" presId="urn:microsoft.com/office/officeart/2005/8/layout/orgChart1"/>
    <dgm:cxn modelId="{1688B240-65E3-45E5-995E-BD54DC90E513}" type="presParOf" srcId="{2170B5EF-49AE-4209-B58A-D8D10A5E7D57}" destId="{BA164332-6377-43D1-80B7-CADC8A495A47}" srcOrd="0" destOrd="0" presId="urn:microsoft.com/office/officeart/2005/8/layout/orgChart1"/>
    <dgm:cxn modelId="{657E89E2-13C2-4EAA-A979-6A896E8ED3A4}" type="presParOf" srcId="{BA164332-6377-43D1-80B7-CADC8A495A47}" destId="{DF79B9CA-07EA-41E8-B32E-F486B3C83306}" srcOrd="0" destOrd="0" presId="urn:microsoft.com/office/officeart/2005/8/layout/orgChart1"/>
    <dgm:cxn modelId="{F111FD58-A1BA-44F5-B159-42F3EEEBD2E0}" type="presParOf" srcId="{DF79B9CA-07EA-41E8-B32E-F486B3C83306}" destId="{1086B06A-8D15-4892-847B-B8C0DDA762B6}" srcOrd="0" destOrd="0" presId="urn:microsoft.com/office/officeart/2005/8/layout/orgChart1"/>
    <dgm:cxn modelId="{737879FA-FE8B-404D-8593-5319749FC5A2}" type="presParOf" srcId="{DF79B9CA-07EA-41E8-B32E-F486B3C83306}" destId="{F59B30DE-1721-4F4E-93E4-13F2C68A7F44}" srcOrd="1" destOrd="0" presId="urn:microsoft.com/office/officeart/2005/8/layout/orgChart1"/>
    <dgm:cxn modelId="{B8D12210-4C14-47FA-A860-78E90B17C2E5}" type="presParOf" srcId="{BA164332-6377-43D1-80B7-CADC8A495A47}" destId="{B232C7D7-97F5-4178-A6D7-91DBAE4C1938}" srcOrd="1" destOrd="0" presId="urn:microsoft.com/office/officeart/2005/8/layout/orgChart1"/>
    <dgm:cxn modelId="{53C2EB25-EB35-4203-BEBD-1ACFCE9714F9}" type="presParOf" srcId="{B232C7D7-97F5-4178-A6D7-91DBAE4C1938}" destId="{91D3D32D-83D0-46DC-907B-FF4BAF0FF7C4}" srcOrd="0" destOrd="0" presId="urn:microsoft.com/office/officeart/2005/8/layout/orgChart1"/>
    <dgm:cxn modelId="{DA3A0749-499E-4318-818B-DCDA65212761}" type="presParOf" srcId="{B232C7D7-97F5-4178-A6D7-91DBAE4C1938}" destId="{49B4D09F-87CB-41E4-AC8A-BCFDBBAF01AA}" srcOrd="1" destOrd="0" presId="urn:microsoft.com/office/officeart/2005/8/layout/orgChart1"/>
    <dgm:cxn modelId="{80530DC7-7984-41BA-B9B4-8675604D15A5}" type="presParOf" srcId="{49B4D09F-87CB-41E4-AC8A-BCFDBBAF01AA}" destId="{4EE1A06D-976B-4D88-A65A-BDBC02ED38D3}" srcOrd="0" destOrd="0" presId="urn:microsoft.com/office/officeart/2005/8/layout/orgChart1"/>
    <dgm:cxn modelId="{A720E99A-2960-4347-BDA2-C47AC2C8A32C}" type="presParOf" srcId="{4EE1A06D-976B-4D88-A65A-BDBC02ED38D3}" destId="{CF55ED31-E1DC-4B96-A054-D6560666EBEC}" srcOrd="0" destOrd="0" presId="urn:microsoft.com/office/officeart/2005/8/layout/orgChart1"/>
    <dgm:cxn modelId="{8E34AD49-65BB-400E-BEE4-E248834AB809}" type="presParOf" srcId="{4EE1A06D-976B-4D88-A65A-BDBC02ED38D3}" destId="{9C14F9FC-1308-453B-9106-B348D8188FF5}" srcOrd="1" destOrd="0" presId="urn:microsoft.com/office/officeart/2005/8/layout/orgChart1"/>
    <dgm:cxn modelId="{3FDD11EA-46BA-4DF1-88DB-65249B780529}" type="presParOf" srcId="{49B4D09F-87CB-41E4-AC8A-BCFDBBAF01AA}" destId="{CCF67C44-A028-4555-805D-C0E7FFCE243C}" srcOrd="1" destOrd="0" presId="urn:microsoft.com/office/officeart/2005/8/layout/orgChart1"/>
    <dgm:cxn modelId="{45A8C468-5EE0-46F5-98D5-3BF0C4AA4A44}" type="presParOf" srcId="{49B4D09F-87CB-41E4-AC8A-BCFDBBAF01AA}" destId="{B9B9A192-3C16-4D95-868B-CF662124F029}" srcOrd="2" destOrd="0" presId="urn:microsoft.com/office/officeart/2005/8/layout/orgChart1"/>
    <dgm:cxn modelId="{F6B70C8F-B590-4C72-A44D-453678CD3FD3}" type="presParOf" srcId="{B232C7D7-97F5-4178-A6D7-91DBAE4C1938}" destId="{527C3CB1-84A3-45C2-B613-3A00CB4AFFE5}" srcOrd="2" destOrd="0" presId="urn:microsoft.com/office/officeart/2005/8/layout/orgChart1"/>
    <dgm:cxn modelId="{16A8DF38-CF58-43B9-9B4D-7C5163FF434D}" type="presParOf" srcId="{B232C7D7-97F5-4178-A6D7-91DBAE4C1938}" destId="{3A91D6B0-8BF3-4E3E-B02B-7472EC49A9D5}" srcOrd="3" destOrd="0" presId="urn:microsoft.com/office/officeart/2005/8/layout/orgChart1"/>
    <dgm:cxn modelId="{3EC24DD6-7B60-476D-A420-87CBA0B4D2B7}" type="presParOf" srcId="{3A91D6B0-8BF3-4E3E-B02B-7472EC49A9D5}" destId="{7A826492-D1F4-4A00-B391-007C519D3A7E}" srcOrd="0" destOrd="0" presId="urn:microsoft.com/office/officeart/2005/8/layout/orgChart1"/>
    <dgm:cxn modelId="{F7A25A9E-3AE7-410E-A620-21EA2F47A3DF}" type="presParOf" srcId="{7A826492-D1F4-4A00-B391-007C519D3A7E}" destId="{03AA1C33-9AEA-445F-B620-18EF3DEE0AE8}" srcOrd="0" destOrd="0" presId="urn:microsoft.com/office/officeart/2005/8/layout/orgChart1"/>
    <dgm:cxn modelId="{C67D1C68-C277-4A0A-80D9-B6A56CA76126}" type="presParOf" srcId="{7A826492-D1F4-4A00-B391-007C519D3A7E}" destId="{66BB7409-30F1-4F0E-9548-EDE7C1272883}" srcOrd="1" destOrd="0" presId="urn:microsoft.com/office/officeart/2005/8/layout/orgChart1"/>
    <dgm:cxn modelId="{8503572E-D84D-4D05-90F0-0BBEFD561077}" type="presParOf" srcId="{3A91D6B0-8BF3-4E3E-B02B-7472EC49A9D5}" destId="{FE7C9F7F-9866-48E8-8A0F-360B39F06413}" srcOrd="1" destOrd="0" presId="urn:microsoft.com/office/officeart/2005/8/layout/orgChart1"/>
    <dgm:cxn modelId="{D6D4FE31-CB09-442C-A4CA-4D0ECBA39CA1}" type="presParOf" srcId="{3A91D6B0-8BF3-4E3E-B02B-7472EC49A9D5}" destId="{E4636B14-A6AF-4655-A531-02D2369A6343}" srcOrd="2" destOrd="0" presId="urn:microsoft.com/office/officeart/2005/8/layout/orgChart1"/>
    <dgm:cxn modelId="{4C529206-3D2A-4096-BE47-AAD5C29E18EA}" type="presParOf" srcId="{B232C7D7-97F5-4178-A6D7-91DBAE4C1938}" destId="{78E9BA22-0E05-44DB-A875-DA4150B8F014}" srcOrd="4" destOrd="0" presId="urn:microsoft.com/office/officeart/2005/8/layout/orgChart1"/>
    <dgm:cxn modelId="{DB32AAAD-586B-4CA2-AC98-B8F51BABCE54}" type="presParOf" srcId="{B232C7D7-97F5-4178-A6D7-91DBAE4C1938}" destId="{E9366055-EC47-4481-ADBE-B37AEB658385}" srcOrd="5" destOrd="0" presId="urn:microsoft.com/office/officeart/2005/8/layout/orgChart1"/>
    <dgm:cxn modelId="{339F0CAB-3C62-466F-9FB4-FAE3F034DD9C}" type="presParOf" srcId="{E9366055-EC47-4481-ADBE-B37AEB658385}" destId="{F772D020-992C-4637-BBD4-B3EFE2A97B69}" srcOrd="0" destOrd="0" presId="urn:microsoft.com/office/officeart/2005/8/layout/orgChart1"/>
    <dgm:cxn modelId="{DEE57289-2D70-45B5-9872-7A926DE3554A}" type="presParOf" srcId="{F772D020-992C-4637-BBD4-B3EFE2A97B69}" destId="{1E554CE5-3B43-49C3-95BF-C2987AD68446}" srcOrd="0" destOrd="0" presId="urn:microsoft.com/office/officeart/2005/8/layout/orgChart1"/>
    <dgm:cxn modelId="{AC3E1E8A-C260-4412-9769-1396B4936DC8}" type="presParOf" srcId="{F772D020-992C-4637-BBD4-B3EFE2A97B69}" destId="{2E1A6A45-18DA-4A73-AE53-E2C4936E2A56}" srcOrd="1" destOrd="0" presId="urn:microsoft.com/office/officeart/2005/8/layout/orgChart1"/>
    <dgm:cxn modelId="{1673295B-83FE-4F91-819D-BC1A989E89FB}" type="presParOf" srcId="{E9366055-EC47-4481-ADBE-B37AEB658385}" destId="{B93258AC-0591-4D9B-987B-6D510DABB049}" srcOrd="1" destOrd="0" presId="urn:microsoft.com/office/officeart/2005/8/layout/orgChart1"/>
    <dgm:cxn modelId="{016E5A81-DBC3-4995-9262-45134102F31B}" type="presParOf" srcId="{E9366055-EC47-4481-ADBE-B37AEB658385}" destId="{DD1583CA-49BF-4BF8-B270-8ABAA95DB6AD}" srcOrd="2" destOrd="0" presId="urn:microsoft.com/office/officeart/2005/8/layout/orgChart1"/>
    <dgm:cxn modelId="{FBAE53DC-4777-4F58-B06E-4F789A74F0FC}" type="presParOf" srcId="{BA164332-6377-43D1-80B7-CADC8A495A47}" destId="{185EDB08-0A3E-4319-86F9-948393B076C6}" srcOrd="2" destOrd="0" presId="urn:microsoft.com/office/officeart/2005/8/layout/orgChart1"/>
    <dgm:cxn modelId="{4E150DE7-1DAE-43F2-9D89-8C14D4F81C29}" type="presParOf" srcId="{185EDB08-0A3E-4319-86F9-948393B076C6}" destId="{358204AD-2DE5-44BD-A01A-F93ACB0B57C9}" srcOrd="0" destOrd="0" presId="urn:microsoft.com/office/officeart/2005/8/layout/orgChart1"/>
    <dgm:cxn modelId="{8C281B12-99E4-4488-AA3E-5FE144C6365B}" type="presParOf" srcId="{185EDB08-0A3E-4319-86F9-948393B076C6}" destId="{E814DEB1-5652-4F6C-9EC3-EF0A61037989}" srcOrd="1" destOrd="0" presId="urn:microsoft.com/office/officeart/2005/8/layout/orgChart1"/>
    <dgm:cxn modelId="{A1DDE4EA-E80D-4E33-A744-E25C7AF22BF3}" type="presParOf" srcId="{E814DEB1-5652-4F6C-9EC3-EF0A61037989}" destId="{2CB7F95C-A837-4125-B3A1-ABD55357182E}" srcOrd="0" destOrd="0" presId="urn:microsoft.com/office/officeart/2005/8/layout/orgChart1"/>
    <dgm:cxn modelId="{2318D829-41F1-43C2-9067-5BD235B2668F}" type="presParOf" srcId="{2CB7F95C-A837-4125-B3A1-ABD55357182E}" destId="{08115A64-E5B7-444A-AA84-DC6638787AB3}" srcOrd="0" destOrd="0" presId="urn:microsoft.com/office/officeart/2005/8/layout/orgChart1"/>
    <dgm:cxn modelId="{C97D3408-BDAA-49FA-AE19-365AE57792F4}" type="presParOf" srcId="{2CB7F95C-A837-4125-B3A1-ABD55357182E}" destId="{BBD19F4F-CDAF-4892-855E-6D088DCCC4CB}" srcOrd="1" destOrd="0" presId="urn:microsoft.com/office/officeart/2005/8/layout/orgChart1"/>
    <dgm:cxn modelId="{375DCEA2-5D11-4BE6-9068-E48A455972AF}" type="presParOf" srcId="{E814DEB1-5652-4F6C-9EC3-EF0A61037989}" destId="{D9E0F13C-3018-413C-9DC6-98F90D4A45EA}" srcOrd="1" destOrd="0" presId="urn:microsoft.com/office/officeart/2005/8/layout/orgChart1"/>
    <dgm:cxn modelId="{E914B0B5-D7B0-43E9-B82F-BCB38C363339}" type="presParOf" srcId="{E814DEB1-5652-4F6C-9EC3-EF0A61037989}" destId="{1D64DF97-FCD3-4370-9425-A9F58286D135}" srcOrd="2" destOrd="0" presId="urn:microsoft.com/office/officeart/2005/8/layout/orgChart1"/>
    <dgm:cxn modelId="{1D7B24BB-D0E8-4CD4-A77B-1D5C42072751}" type="presParOf" srcId="{185EDB08-0A3E-4319-86F9-948393B076C6}" destId="{AADC0C7F-3A8F-409B-8C0E-D718A835E881}" srcOrd="2" destOrd="0" presId="urn:microsoft.com/office/officeart/2005/8/layout/orgChart1"/>
    <dgm:cxn modelId="{F6887E94-20AD-4544-96DC-4BC5B19A531B}" type="presParOf" srcId="{185EDB08-0A3E-4319-86F9-948393B076C6}" destId="{DF13E402-5176-4117-880D-26DF65A89992}" srcOrd="3" destOrd="0" presId="urn:microsoft.com/office/officeart/2005/8/layout/orgChart1"/>
    <dgm:cxn modelId="{174ACC17-F3F7-4992-9924-EC1EF78EFA1C}" type="presParOf" srcId="{DF13E402-5176-4117-880D-26DF65A89992}" destId="{3577B007-ABDE-42EB-88B4-8F7622715825}" srcOrd="0" destOrd="0" presId="urn:microsoft.com/office/officeart/2005/8/layout/orgChart1"/>
    <dgm:cxn modelId="{8E7B2222-5975-4D26-BEDE-0C4C5B3B34B0}" type="presParOf" srcId="{3577B007-ABDE-42EB-88B4-8F7622715825}" destId="{FE373049-6182-4E86-9118-5E66470D59DF}" srcOrd="0" destOrd="0" presId="urn:microsoft.com/office/officeart/2005/8/layout/orgChart1"/>
    <dgm:cxn modelId="{E523953E-EC15-4C5C-947F-BBEFF7D0D2E2}" type="presParOf" srcId="{3577B007-ABDE-42EB-88B4-8F7622715825}" destId="{F1AFCA2D-C3E9-4495-B8A9-90CE9AB5D7C2}" srcOrd="1" destOrd="0" presId="urn:microsoft.com/office/officeart/2005/8/layout/orgChart1"/>
    <dgm:cxn modelId="{C7942B97-1312-4608-8715-324A3227C811}" type="presParOf" srcId="{DF13E402-5176-4117-880D-26DF65A89992}" destId="{6BE36C22-07DE-4199-80D8-FB8EBAAA7BE6}" srcOrd="1" destOrd="0" presId="urn:microsoft.com/office/officeart/2005/8/layout/orgChart1"/>
    <dgm:cxn modelId="{EBE67930-3E88-430A-B034-BF282949CFE7}" type="presParOf" srcId="{DF13E402-5176-4117-880D-26DF65A89992}" destId="{C03E9DC5-20A5-419F-999F-81E3B75C7CDE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F2CC271-8271-4BD6-B752-3790DE341F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5AC0469-DFF1-46E2-8FB0-8FE84691AC58}">
      <dgm:prSet phldrT="[Текст]"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rPr>
            <a:t>по оплате 4-х дополнительных дней по уходу за детьми-инвалидами</a:t>
          </a:r>
          <a:endParaRPr lang="ru-RU" sz="18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0270DB-4B1A-4F74-8280-078FEBC97D7C}" type="parTrans" cxnId="{944FE19C-737E-48D4-9F25-A11A8383A4E0}">
      <dgm:prSet/>
      <dgm:spPr/>
      <dgm:t>
        <a:bodyPr/>
        <a:lstStyle/>
        <a:p>
          <a:endParaRPr lang="ru-RU"/>
        </a:p>
      </dgm:t>
    </dgm:pt>
    <dgm:pt modelId="{D16E2422-275B-4E7E-B8D3-AB4EA6D4A0A4}" type="sibTrans" cxnId="{944FE19C-737E-48D4-9F25-A11A8383A4E0}">
      <dgm:prSet/>
      <dgm:spPr/>
      <dgm:t>
        <a:bodyPr/>
        <a:lstStyle/>
        <a:p>
          <a:endParaRPr lang="ru-RU"/>
        </a:p>
      </dgm:t>
    </dgm:pt>
    <dgm:pt modelId="{C2937230-5B21-4398-A844-42C1B32CC70B}">
      <dgm:prSet phldrT="[Текст]"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выплату пособия по временной нетрудоспособности за счет межбюджетных трансфертов</a:t>
          </a:r>
          <a:endParaRPr lang="ru-RU" sz="18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ABD56894-EA59-47ED-AB01-285074B7E32B}" type="parTrans" cxnId="{7E6511D4-2E19-4AE7-BA8F-C04AD7DD856E}">
      <dgm:prSet/>
      <dgm:spPr/>
      <dgm:t>
        <a:bodyPr/>
        <a:lstStyle/>
        <a:p>
          <a:endParaRPr lang="ru-RU"/>
        </a:p>
      </dgm:t>
    </dgm:pt>
    <dgm:pt modelId="{8163F33A-34DA-4E9E-A81F-03AFFBA8A68E}" type="sibTrans" cxnId="{7E6511D4-2E19-4AE7-BA8F-C04AD7DD856E}">
      <dgm:prSet/>
      <dgm:spPr/>
      <dgm:t>
        <a:bodyPr/>
        <a:lstStyle/>
        <a:p>
          <a:endParaRPr lang="ru-RU"/>
        </a:p>
      </dgm:t>
    </dgm:pt>
    <dgm:pt modelId="{53BFFB0D-8F58-4EE6-9156-61952BBE2AF8}">
      <dgm:prSet custT="1"/>
      <dgm:spPr>
        <a:solidFill>
          <a:schemeClr val="bg1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выплату пособия на погребение</a:t>
          </a:r>
          <a:endParaRPr lang="ru-RU" sz="1800" b="1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4D903B91-ADC9-4971-A215-08F46F8CAF26}" type="parTrans" cxnId="{CF06EE06-06FC-4305-AAF8-9E9F86271F0A}">
      <dgm:prSet/>
      <dgm:spPr/>
      <dgm:t>
        <a:bodyPr/>
        <a:lstStyle/>
        <a:p>
          <a:endParaRPr lang="ru-RU"/>
        </a:p>
      </dgm:t>
    </dgm:pt>
    <dgm:pt modelId="{9B2B9824-B359-4AE4-9EFF-DF4EC1E6DA49}" type="sibTrans" cxnId="{CF06EE06-06FC-4305-AAF8-9E9F86271F0A}">
      <dgm:prSet/>
      <dgm:spPr/>
      <dgm:t>
        <a:bodyPr/>
        <a:lstStyle/>
        <a:p>
          <a:endParaRPr lang="ru-RU"/>
        </a:p>
      </dgm:t>
    </dgm:pt>
    <dgm:pt modelId="{BD03700B-A349-48D2-AB1D-43FD140EE6B4}">
      <dgm:prSet custT="1"/>
      <dgm:spPr>
        <a:solidFill>
          <a:srgbClr val="0070C0"/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ru-RU" sz="18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предупредительные меры по сокращению производственного травматизма и профзаболеваний</a:t>
          </a:r>
          <a:endParaRPr lang="ru-RU" sz="18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gm:t>
    </dgm:pt>
    <dgm:pt modelId="{1D376DAC-0A32-478B-B141-E23AD73DD95A}" type="parTrans" cxnId="{DB9D5DEC-D8BE-4AC5-98B8-E731D18C552B}">
      <dgm:prSet/>
      <dgm:spPr/>
      <dgm:t>
        <a:bodyPr/>
        <a:lstStyle/>
        <a:p>
          <a:endParaRPr lang="ru-RU"/>
        </a:p>
      </dgm:t>
    </dgm:pt>
    <dgm:pt modelId="{25495B3F-CDED-42ED-A7BA-54AEAB059BDF}" type="sibTrans" cxnId="{DB9D5DEC-D8BE-4AC5-98B8-E731D18C552B}">
      <dgm:prSet/>
      <dgm:spPr/>
      <dgm:t>
        <a:bodyPr/>
        <a:lstStyle/>
        <a:p>
          <a:endParaRPr lang="ru-RU"/>
        </a:p>
      </dgm:t>
    </dgm:pt>
    <dgm:pt modelId="{FF91E36E-3579-4942-8B27-40B9CA40FA87}" type="pres">
      <dgm:prSet presAssocID="{4F2CC271-8271-4BD6-B752-3790DE341F5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D6DC4B-0D15-48E5-B2DB-DCF6121FEF29}" type="pres">
      <dgm:prSet presAssocID="{45AC0469-DFF1-46E2-8FB0-8FE84691AC58}" presName="parentText" presStyleLbl="node1" presStyleIdx="0" presStyleCnt="4" custLinFactNeighborX="-4157" custLinFactNeighborY="-246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EBD263D-AD9E-4125-A036-1AF577B96961}" type="pres">
      <dgm:prSet presAssocID="{D16E2422-275B-4E7E-B8D3-AB4EA6D4A0A4}" presName="spacer" presStyleCnt="0"/>
      <dgm:spPr/>
    </dgm:pt>
    <dgm:pt modelId="{DFB2E431-6204-47C1-B283-E0BE3C016657}" type="pres">
      <dgm:prSet presAssocID="{C2937230-5B21-4398-A844-42C1B32CC70B}" presName="parentText" presStyleLbl="node1" presStyleIdx="1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0D1F3F53-A735-4672-84BF-58371857E350}" type="pres">
      <dgm:prSet presAssocID="{8163F33A-34DA-4E9E-A81F-03AFFBA8A68E}" presName="spacer" presStyleCnt="0"/>
      <dgm:spPr/>
    </dgm:pt>
    <dgm:pt modelId="{5BD3435D-9B77-475D-99D4-BDEAAF1D6A31}" type="pres">
      <dgm:prSet presAssocID="{53BFFB0D-8F58-4EE6-9156-61952BBE2AF8}" presName="parentText" presStyleLbl="node1" presStyleIdx="2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BA7FE687-8992-4C25-8386-54D939417945}" type="pres">
      <dgm:prSet presAssocID="{9B2B9824-B359-4AE4-9EFF-DF4EC1E6DA49}" presName="spacer" presStyleCnt="0"/>
      <dgm:spPr/>
    </dgm:pt>
    <dgm:pt modelId="{DF4E1883-D8DA-4630-B990-F4CF307B2898}" type="pres">
      <dgm:prSet presAssocID="{BD03700B-A349-48D2-AB1D-43FD140EE6B4}" presName="parentText" presStyleLbl="node1" presStyleIdx="3" presStyleCnt="4">
        <dgm:presLayoutVars>
          <dgm:chMax val="0"/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DB9D5DEC-D8BE-4AC5-98B8-E731D18C552B}" srcId="{4F2CC271-8271-4BD6-B752-3790DE341F5F}" destId="{BD03700B-A349-48D2-AB1D-43FD140EE6B4}" srcOrd="3" destOrd="0" parTransId="{1D376DAC-0A32-478B-B141-E23AD73DD95A}" sibTransId="{25495B3F-CDED-42ED-A7BA-54AEAB059BDF}"/>
    <dgm:cxn modelId="{7E6511D4-2E19-4AE7-BA8F-C04AD7DD856E}" srcId="{4F2CC271-8271-4BD6-B752-3790DE341F5F}" destId="{C2937230-5B21-4398-A844-42C1B32CC70B}" srcOrd="1" destOrd="0" parTransId="{ABD56894-EA59-47ED-AB01-285074B7E32B}" sibTransId="{8163F33A-34DA-4E9E-A81F-03AFFBA8A68E}"/>
    <dgm:cxn modelId="{CF06EE06-06FC-4305-AAF8-9E9F86271F0A}" srcId="{4F2CC271-8271-4BD6-B752-3790DE341F5F}" destId="{53BFFB0D-8F58-4EE6-9156-61952BBE2AF8}" srcOrd="2" destOrd="0" parTransId="{4D903B91-ADC9-4971-A215-08F46F8CAF26}" sibTransId="{9B2B9824-B359-4AE4-9EFF-DF4EC1E6DA49}"/>
    <dgm:cxn modelId="{83945EE6-D717-46C9-8688-CDF5CAA5E229}" type="presOf" srcId="{C2937230-5B21-4398-A844-42C1B32CC70B}" destId="{DFB2E431-6204-47C1-B283-E0BE3C016657}" srcOrd="0" destOrd="0" presId="urn:microsoft.com/office/officeart/2005/8/layout/vList2"/>
    <dgm:cxn modelId="{B27219DE-13F3-44BA-A570-4C7A1970FEFA}" type="presOf" srcId="{BD03700B-A349-48D2-AB1D-43FD140EE6B4}" destId="{DF4E1883-D8DA-4630-B990-F4CF307B2898}" srcOrd="0" destOrd="0" presId="urn:microsoft.com/office/officeart/2005/8/layout/vList2"/>
    <dgm:cxn modelId="{00CACC8A-CE93-4268-9FB4-7E265C3BA4C3}" type="presOf" srcId="{53BFFB0D-8F58-4EE6-9156-61952BBE2AF8}" destId="{5BD3435D-9B77-475D-99D4-BDEAAF1D6A31}" srcOrd="0" destOrd="0" presId="urn:microsoft.com/office/officeart/2005/8/layout/vList2"/>
    <dgm:cxn modelId="{528C1329-B4D7-4FCF-A9C2-4983F7D2CDC8}" type="presOf" srcId="{45AC0469-DFF1-46E2-8FB0-8FE84691AC58}" destId="{7AD6DC4B-0D15-48E5-B2DB-DCF6121FEF29}" srcOrd="0" destOrd="0" presId="urn:microsoft.com/office/officeart/2005/8/layout/vList2"/>
    <dgm:cxn modelId="{EC052485-7161-4F41-82C9-8F2E1D75D2F7}" type="presOf" srcId="{4F2CC271-8271-4BD6-B752-3790DE341F5F}" destId="{FF91E36E-3579-4942-8B27-40B9CA40FA87}" srcOrd="0" destOrd="0" presId="urn:microsoft.com/office/officeart/2005/8/layout/vList2"/>
    <dgm:cxn modelId="{944FE19C-737E-48D4-9F25-A11A8383A4E0}" srcId="{4F2CC271-8271-4BD6-B752-3790DE341F5F}" destId="{45AC0469-DFF1-46E2-8FB0-8FE84691AC58}" srcOrd="0" destOrd="0" parTransId="{4D0270DB-4B1A-4F74-8280-078FEBC97D7C}" sibTransId="{D16E2422-275B-4E7E-B8D3-AB4EA6D4A0A4}"/>
    <dgm:cxn modelId="{9E513590-D8FE-4921-A986-6045498A5515}" type="presParOf" srcId="{FF91E36E-3579-4942-8B27-40B9CA40FA87}" destId="{7AD6DC4B-0D15-48E5-B2DB-DCF6121FEF29}" srcOrd="0" destOrd="0" presId="urn:microsoft.com/office/officeart/2005/8/layout/vList2"/>
    <dgm:cxn modelId="{D1606902-F1AC-44EA-ADE0-D10ABB7C5B8E}" type="presParOf" srcId="{FF91E36E-3579-4942-8B27-40B9CA40FA87}" destId="{2EBD263D-AD9E-4125-A036-1AF577B96961}" srcOrd="1" destOrd="0" presId="urn:microsoft.com/office/officeart/2005/8/layout/vList2"/>
    <dgm:cxn modelId="{1B10B133-E71A-44B1-9AE7-2B5F31155B56}" type="presParOf" srcId="{FF91E36E-3579-4942-8B27-40B9CA40FA87}" destId="{DFB2E431-6204-47C1-B283-E0BE3C016657}" srcOrd="2" destOrd="0" presId="urn:microsoft.com/office/officeart/2005/8/layout/vList2"/>
    <dgm:cxn modelId="{AC1E733C-2D4B-4ABB-BA12-8549F230B96B}" type="presParOf" srcId="{FF91E36E-3579-4942-8B27-40B9CA40FA87}" destId="{0D1F3F53-A735-4672-84BF-58371857E350}" srcOrd="3" destOrd="0" presId="urn:microsoft.com/office/officeart/2005/8/layout/vList2"/>
    <dgm:cxn modelId="{7B7E26F9-755B-492E-B756-87C8FB643BBB}" type="presParOf" srcId="{FF91E36E-3579-4942-8B27-40B9CA40FA87}" destId="{5BD3435D-9B77-475D-99D4-BDEAAF1D6A31}" srcOrd="4" destOrd="0" presId="urn:microsoft.com/office/officeart/2005/8/layout/vList2"/>
    <dgm:cxn modelId="{F6CEC6C7-CAD3-4CB9-9776-7FBAA3199B00}" type="presParOf" srcId="{FF91E36E-3579-4942-8B27-40B9CA40FA87}" destId="{BA7FE687-8992-4C25-8386-54D939417945}" srcOrd="5" destOrd="0" presId="urn:microsoft.com/office/officeart/2005/8/layout/vList2"/>
    <dgm:cxn modelId="{45CB1D0F-6D95-4AB5-91EA-8BDA39ACB0F5}" type="presParOf" srcId="{FF91E36E-3579-4942-8B27-40B9CA40FA87}" destId="{DF4E1883-D8DA-4630-B990-F4CF307B289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6DC4B-0D15-48E5-B2DB-DCF6121FEF29}">
      <dsp:nvSpPr>
        <dsp:cNvPr id="0" name=""/>
        <dsp:cNvSpPr/>
      </dsp:nvSpPr>
      <dsp:spPr>
        <a:xfrm>
          <a:off x="0" y="14400"/>
          <a:ext cx="8388424" cy="6552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временной нетрудоспособности (в том числе, в связи с несчастным случаем на производстве и профзаболеванием)</a:t>
          </a:r>
          <a:endParaRPr lang="ru-RU" sz="1600" kern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14400"/>
        <a:ext cx="8388424" cy="655200"/>
      </dsp:txXfrm>
    </dsp:sp>
    <dsp:sp modelId="{DFB2E431-6204-47C1-B283-E0BE3C016657}">
      <dsp:nvSpPr>
        <dsp:cNvPr id="0" name=""/>
        <dsp:cNvSpPr/>
      </dsp:nvSpPr>
      <dsp:spPr>
        <a:xfrm>
          <a:off x="0" y="770647"/>
          <a:ext cx="8388424" cy="65520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беременности и родам</a:t>
          </a:r>
          <a:endParaRPr lang="ru-RU" sz="16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770647"/>
        <a:ext cx="8388424" cy="655200"/>
      </dsp:txXfrm>
    </dsp:sp>
    <dsp:sp modelId="{5BD3435D-9B77-475D-99D4-BDEAAF1D6A31}">
      <dsp:nvSpPr>
        <dsp:cNvPr id="0" name=""/>
        <dsp:cNvSpPr/>
      </dsp:nvSpPr>
      <dsp:spPr>
        <a:xfrm>
          <a:off x="0" y="1526648"/>
          <a:ext cx="8388424" cy="6552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постановке на учет в ранние сроки беременности</a:t>
          </a:r>
          <a:endParaRPr lang="ru-RU" sz="1600" b="1" kern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1526648"/>
        <a:ext cx="8388424" cy="655200"/>
      </dsp:txXfrm>
    </dsp:sp>
    <dsp:sp modelId="{DF4E1883-D8DA-4630-B990-F4CF307B2898}">
      <dsp:nvSpPr>
        <dsp:cNvPr id="0" name=""/>
        <dsp:cNvSpPr/>
      </dsp:nvSpPr>
      <dsp:spPr>
        <a:xfrm>
          <a:off x="0" y="2282648"/>
          <a:ext cx="8388424" cy="65520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рождении ребенка</a:t>
          </a:r>
          <a:endParaRPr lang="ru-RU" sz="16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2282648"/>
        <a:ext cx="8388424" cy="655200"/>
      </dsp:txXfrm>
    </dsp:sp>
    <dsp:sp modelId="{13726389-0A22-4DD3-A011-544222EBECF6}">
      <dsp:nvSpPr>
        <dsp:cNvPr id="0" name=""/>
        <dsp:cNvSpPr/>
      </dsp:nvSpPr>
      <dsp:spPr>
        <a:xfrm>
          <a:off x="0" y="3038648"/>
          <a:ext cx="8388424" cy="65520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ежемесячное пособие по уходу за ребенком</a:t>
          </a:r>
          <a:endParaRPr lang="ru-RU" sz="1600" b="1" kern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3038648"/>
        <a:ext cx="8388424" cy="655200"/>
      </dsp:txXfrm>
    </dsp:sp>
    <dsp:sp modelId="{BDE0F2BC-8453-40AC-8D75-F7C8567B31F1}">
      <dsp:nvSpPr>
        <dsp:cNvPr id="0" name=""/>
        <dsp:cNvSpPr/>
      </dsp:nvSpPr>
      <dsp:spPr>
        <a:xfrm>
          <a:off x="0" y="3794648"/>
          <a:ext cx="8388424" cy="65520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оплата дополнительного отпуска пострадавшему на производстве</a:t>
          </a:r>
          <a:endParaRPr lang="ru-RU" sz="1600" b="1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3794648"/>
        <a:ext cx="8388424" cy="6552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8C1EA8-91AE-4726-9D29-BE2C584A0640}">
      <dsp:nvSpPr>
        <dsp:cNvPr id="0" name=""/>
        <dsp:cNvSpPr/>
      </dsp:nvSpPr>
      <dsp:spPr>
        <a:xfrm rot="5400000">
          <a:off x="-266633" y="269033"/>
          <a:ext cx="1777555" cy="1244288"/>
        </a:xfrm>
        <a:prstGeom prst="chevron">
          <a:avLst/>
        </a:prstGeom>
        <a:solidFill>
          <a:srgbClr val="0070C0"/>
        </a:solidFill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 </a:t>
          </a:r>
          <a:endParaRPr lang="ru-RU" sz="3500" kern="1200" dirty="0"/>
        </a:p>
      </dsp:txBody>
      <dsp:txXfrm rot="-5400000">
        <a:off x="1" y="624543"/>
        <a:ext cx="1244288" cy="533267"/>
      </dsp:txXfrm>
    </dsp:sp>
    <dsp:sp modelId="{A2EC02B8-3416-4B05-8D63-2602D4D92E3A}">
      <dsp:nvSpPr>
        <dsp:cNvPr id="0" name=""/>
        <dsp:cNvSpPr/>
      </dsp:nvSpPr>
      <dsp:spPr>
        <a:xfrm rot="5400000">
          <a:off x="4493951" y="-3249663"/>
          <a:ext cx="1155410" cy="76547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just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пособий по временной нетрудоспособности, по беременности и родам, единовременного пособия женщинам, вставшим на учет в медицинских учреждениях в ранние сроки беременности</a:t>
          </a:r>
          <a:r>
            <a:rPr lang="en-US" sz="1600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;</a:t>
          </a:r>
          <a:endParaRPr lang="ru-RU" sz="1600" kern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 rot="-5400000">
        <a:off x="1244288" y="0"/>
        <a:ext cx="7654737" cy="1155410"/>
      </dsp:txXfrm>
    </dsp:sp>
    <dsp:sp modelId="{12B5C9C3-E8CB-49A2-8E11-C6930328E118}">
      <dsp:nvSpPr>
        <dsp:cNvPr id="0" name=""/>
        <dsp:cNvSpPr/>
      </dsp:nvSpPr>
      <dsp:spPr>
        <a:xfrm rot="5400000">
          <a:off x="-266633" y="1850803"/>
          <a:ext cx="1777555" cy="1244288"/>
        </a:xfrm>
        <a:prstGeom prst="chevron">
          <a:avLst/>
        </a:prstGeom>
        <a:solidFill>
          <a:srgbClr val="0070C0"/>
        </a:solidFill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 </a:t>
          </a:r>
          <a:endParaRPr lang="ru-RU" sz="3500" kern="1200" dirty="0"/>
        </a:p>
      </dsp:txBody>
      <dsp:txXfrm rot="-5400000">
        <a:off x="1" y="2206313"/>
        <a:ext cx="1244288" cy="533267"/>
      </dsp:txXfrm>
    </dsp:sp>
    <dsp:sp modelId="{8BEDAF34-9137-4AD4-B6AB-EAC0AA28445C}">
      <dsp:nvSpPr>
        <dsp:cNvPr id="0" name=""/>
        <dsp:cNvSpPr/>
      </dsp:nvSpPr>
      <dsp:spPr>
        <a:xfrm rot="5400000">
          <a:off x="4493951" y="-1661955"/>
          <a:ext cx="1155410" cy="76547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единовременного пособия при рождении ребенка</a:t>
          </a:r>
          <a:r>
            <a:rPr lang="en-US" sz="1800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;</a:t>
          </a:r>
          <a:endParaRPr lang="ru-RU" sz="1800" kern="1200" dirty="0"/>
        </a:p>
      </dsp:txBody>
      <dsp:txXfrm rot="-5400000">
        <a:off x="1244288" y="1587708"/>
        <a:ext cx="7654737" cy="1155410"/>
      </dsp:txXfrm>
    </dsp:sp>
    <dsp:sp modelId="{A7F6562F-49F5-4D49-9E91-4F832D41D99C}">
      <dsp:nvSpPr>
        <dsp:cNvPr id="0" name=""/>
        <dsp:cNvSpPr/>
      </dsp:nvSpPr>
      <dsp:spPr>
        <a:xfrm rot="5400000">
          <a:off x="-266633" y="3442048"/>
          <a:ext cx="1777555" cy="1244288"/>
        </a:xfrm>
        <a:prstGeom prst="chevron">
          <a:avLst/>
        </a:prstGeom>
        <a:solidFill>
          <a:srgbClr val="0070C0"/>
        </a:solidFill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 </a:t>
          </a:r>
          <a:endParaRPr lang="ru-RU" sz="3500" kern="1200" dirty="0"/>
        </a:p>
      </dsp:txBody>
      <dsp:txXfrm rot="-5400000">
        <a:off x="1" y="3797558"/>
        <a:ext cx="1244288" cy="533267"/>
      </dsp:txXfrm>
    </dsp:sp>
    <dsp:sp modelId="{D458DF94-B58D-465D-B24A-5CE6A1EBCED3}">
      <dsp:nvSpPr>
        <dsp:cNvPr id="0" name=""/>
        <dsp:cNvSpPr/>
      </dsp:nvSpPr>
      <dsp:spPr>
        <a:xfrm rot="5400000">
          <a:off x="4493951" y="-81305"/>
          <a:ext cx="1155410" cy="765473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Реестр сведений, необходимых для назначения и выплаты ежемесячного пособия по уходу за ребенком.</a:t>
          </a:r>
          <a:endParaRPr lang="ru-RU" sz="1800" kern="1200" dirty="0"/>
        </a:p>
      </dsp:txBody>
      <dsp:txXfrm rot="-5400000">
        <a:off x="1244288" y="3168358"/>
        <a:ext cx="7654737" cy="11554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DC0C7F-3A8F-409B-8C0E-D718A835E881}">
      <dsp:nvSpPr>
        <dsp:cNvPr id="0" name=""/>
        <dsp:cNvSpPr/>
      </dsp:nvSpPr>
      <dsp:spPr>
        <a:xfrm>
          <a:off x="4571858" y="942912"/>
          <a:ext cx="197485" cy="8651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65175"/>
              </a:lnTo>
              <a:lnTo>
                <a:pt x="197485" y="865175"/>
              </a:lnTo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8204AD-2DE5-44BD-A01A-F93ACB0B57C9}">
      <dsp:nvSpPr>
        <dsp:cNvPr id="0" name=""/>
        <dsp:cNvSpPr/>
      </dsp:nvSpPr>
      <dsp:spPr>
        <a:xfrm>
          <a:off x="4374373" y="942912"/>
          <a:ext cx="197485" cy="865175"/>
        </a:xfrm>
        <a:custGeom>
          <a:avLst/>
          <a:gdLst/>
          <a:ahLst/>
          <a:cxnLst/>
          <a:rect l="0" t="0" r="0" b="0"/>
          <a:pathLst>
            <a:path>
              <a:moveTo>
                <a:pt x="197485" y="0"/>
              </a:moveTo>
              <a:lnTo>
                <a:pt x="197485" y="865175"/>
              </a:lnTo>
              <a:lnTo>
                <a:pt x="0" y="865175"/>
              </a:lnTo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E9BA22-0E05-44DB-A875-DA4150B8F014}">
      <dsp:nvSpPr>
        <dsp:cNvPr id="0" name=""/>
        <dsp:cNvSpPr/>
      </dsp:nvSpPr>
      <dsp:spPr>
        <a:xfrm>
          <a:off x="4571858" y="942912"/>
          <a:ext cx="2275786" cy="1730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2864"/>
              </a:lnTo>
              <a:lnTo>
                <a:pt x="2275786" y="1532864"/>
              </a:lnTo>
              <a:lnTo>
                <a:pt x="2275786" y="1730350"/>
              </a:lnTo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7C3CB1-84A3-45C2-B613-3A00CB4AFFE5}">
      <dsp:nvSpPr>
        <dsp:cNvPr id="0" name=""/>
        <dsp:cNvSpPr/>
      </dsp:nvSpPr>
      <dsp:spPr>
        <a:xfrm>
          <a:off x="4526138" y="942912"/>
          <a:ext cx="91440" cy="17303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3035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D3D32D-83D0-46DC-907B-FF4BAF0FF7C4}">
      <dsp:nvSpPr>
        <dsp:cNvPr id="0" name=""/>
        <dsp:cNvSpPr/>
      </dsp:nvSpPr>
      <dsp:spPr>
        <a:xfrm>
          <a:off x="2296072" y="942912"/>
          <a:ext cx="2275786" cy="1730350"/>
        </a:xfrm>
        <a:custGeom>
          <a:avLst/>
          <a:gdLst/>
          <a:ahLst/>
          <a:cxnLst/>
          <a:rect l="0" t="0" r="0" b="0"/>
          <a:pathLst>
            <a:path>
              <a:moveTo>
                <a:pt x="2275786" y="0"/>
              </a:moveTo>
              <a:lnTo>
                <a:pt x="2275786" y="1532864"/>
              </a:lnTo>
              <a:lnTo>
                <a:pt x="0" y="1532864"/>
              </a:lnTo>
              <a:lnTo>
                <a:pt x="0" y="1730350"/>
              </a:lnTo>
            </a:path>
          </a:pathLst>
        </a:custGeom>
        <a:noFill/>
        <a:ln w="25400" cap="flat" cmpd="sng" algn="ctr">
          <a:solidFill>
            <a:srgbClr val="0070C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6B06A-8D15-4892-847B-B8C0DDA762B6}">
      <dsp:nvSpPr>
        <dsp:cNvPr id="0" name=""/>
        <dsp:cNvSpPr/>
      </dsp:nvSpPr>
      <dsp:spPr>
        <a:xfrm>
          <a:off x="2627641" y="2504"/>
          <a:ext cx="3888435" cy="940407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Электронные реестры </a:t>
          </a:r>
          <a:r>
            <a:rPr lang="ru-RU" sz="18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могут быть направлены только по     </a:t>
          </a:r>
          <a:r>
            <a:rPr lang="ru-RU" sz="18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5 видам пособий</a:t>
          </a:r>
          <a:r>
            <a:rPr lang="ru-RU" sz="1800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:</a:t>
          </a:r>
          <a:endParaRPr lang="ru-RU" sz="18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2627641" y="2504"/>
        <a:ext cx="3888435" cy="940407"/>
      </dsp:txXfrm>
    </dsp:sp>
    <dsp:sp modelId="{CF55ED31-E1DC-4B96-A054-D6560666EBEC}">
      <dsp:nvSpPr>
        <dsp:cNvPr id="0" name=""/>
        <dsp:cNvSpPr/>
      </dsp:nvSpPr>
      <dsp:spPr>
        <a:xfrm>
          <a:off x="1355664" y="2673262"/>
          <a:ext cx="1880815" cy="940407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постановке на учет в ранние сроки беременности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1355664" y="2673262"/>
        <a:ext cx="1880815" cy="940407"/>
      </dsp:txXfrm>
    </dsp:sp>
    <dsp:sp modelId="{03AA1C33-9AEA-445F-B620-18EF3DEE0AE8}">
      <dsp:nvSpPr>
        <dsp:cNvPr id="0" name=""/>
        <dsp:cNvSpPr/>
      </dsp:nvSpPr>
      <dsp:spPr>
        <a:xfrm>
          <a:off x="3631451" y="2673262"/>
          <a:ext cx="1880815" cy="940407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единовременное пособие при рождении ребенка</a:t>
          </a:r>
          <a:endParaRPr lang="ru-RU" sz="1300" kern="1200" dirty="0"/>
        </a:p>
      </dsp:txBody>
      <dsp:txXfrm>
        <a:off x="3631451" y="2673262"/>
        <a:ext cx="1880815" cy="940407"/>
      </dsp:txXfrm>
    </dsp:sp>
    <dsp:sp modelId="{1E554CE5-3B43-49C3-95BF-C2987AD68446}">
      <dsp:nvSpPr>
        <dsp:cNvPr id="0" name=""/>
        <dsp:cNvSpPr/>
      </dsp:nvSpPr>
      <dsp:spPr>
        <a:xfrm>
          <a:off x="5907237" y="2673262"/>
          <a:ext cx="1880815" cy="940407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ежемесячное пособие по уходу за ребенком</a:t>
          </a:r>
          <a:endParaRPr lang="ru-RU" sz="1300" kern="1200" dirty="0">
            <a:solidFill>
              <a:schemeClr val="bg1"/>
            </a:solidFill>
          </a:endParaRPr>
        </a:p>
      </dsp:txBody>
      <dsp:txXfrm>
        <a:off x="5907237" y="2673262"/>
        <a:ext cx="1880815" cy="940407"/>
      </dsp:txXfrm>
    </dsp:sp>
    <dsp:sp modelId="{08115A64-E5B7-444A-AA84-DC6638787AB3}">
      <dsp:nvSpPr>
        <dsp:cNvPr id="0" name=""/>
        <dsp:cNvSpPr/>
      </dsp:nvSpPr>
      <dsp:spPr>
        <a:xfrm>
          <a:off x="321046" y="1337883"/>
          <a:ext cx="4053326" cy="940407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временной нетрудоспособности </a:t>
          </a:r>
        </a:p>
      </dsp:txBody>
      <dsp:txXfrm>
        <a:off x="321046" y="1337883"/>
        <a:ext cx="4053326" cy="940407"/>
      </dsp:txXfrm>
    </dsp:sp>
    <dsp:sp modelId="{FE373049-6182-4E86-9118-5E66470D59DF}">
      <dsp:nvSpPr>
        <dsp:cNvPr id="0" name=""/>
        <dsp:cNvSpPr/>
      </dsp:nvSpPr>
      <dsp:spPr>
        <a:xfrm>
          <a:off x="4769344" y="1337883"/>
          <a:ext cx="4053608" cy="940407"/>
        </a:xfrm>
        <a:prstGeom prst="rect">
          <a:avLst/>
        </a:prstGeom>
        <a:solidFill>
          <a:srgbClr val="0070C0"/>
        </a:solidFill>
        <a:ln w="25400" cap="flat" cmpd="sng" algn="ctr">
          <a:noFill/>
          <a:prstDash val="solid"/>
        </a:ln>
        <a:effectLst>
          <a:outerShdw blurRad="76200" dist="12700" dir="2700000" sy="-23000" kx="-800400" algn="bl" rotWithShape="0">
            <a:prstClr val="black">
              <a:alpha val="2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пособие по беременности и родам</a:t>
          </a:r>
          <a:endParaRPr lang="ru-RU" sz="1600" kern="1200" dirty="0"/>
        </a:p>
      </dsp:txBody>
      <dsp:txXfrm>
        <a:off x="4769344" y="1337883"/>
        <a:ext cx="4053608" cy="94040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D6DC4B-0D15-48E5-B2DB-DCF6121FEF29}">
      <dsp:nvSpPr>
        <dsp:cNvPr id="0" name=""/>
        <dsp:cNvSpPr/>
      </dsp:nvSpPr>
      <dsp:spPr>
        <a:xfrm>
          <a:off x="0" y="18592"/>
          <a:ext cx="8388424" cy="99216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rPr>
            <a:t>по оплате 4-х дополнительных дней по уходу за детьми-инвалидами</a:t>
          </a:r>
          <a:endParaRPr lang="ru-RU" sz="1800" kern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18592"/>
        <a:ext cx="8388424" cy="992160"/>
      </dsp:txXfrm>
    </dsp:sp>
    <dsp:sp modelId="{DFB2E431-6204-47C1-B283-E0BE3C016657}">
      <dsp:nvSpPr>
        <dsp:cNvPr id="0" name=""/>
        <dsp:cNvSpPr/>
      </dsp:nvSpPr>
      <dsp:spPr>
        <a:xfrm>
          <a:off x="0" y="1163768"/>
          <a:ext cx="8388424" cy="99216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выплату пособия по временной нетрудоспособности за счет межбюджетных трансфертов</a:t>
          </a:r>
          <a:endParaRPr lang="ru-RU" sz="18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1163768"/>
        <a:ext cx="8388424" cy="992160"/>
      </dsp:txXfrm>
    </dsp:sp>
    <dsp:sp modelId="{5BD3435D-9B77-475D-99D4-BDEAAF1D6A31}">
      <dsp:nvSpPr>
        <dsp:cNvPr id="0" name=""/>
        <dsp:cNvSpPr/>
      </dsp:nvSpPr>
      <dsp:spPr>
        <a:xfrm>
          <a:off x="0" y="2308568"/>
          <a:ext cx="8388424" cy="992160"/>
        </a:xfrm>
        <a:prstGeom prst="rect">
          <a:avLst/>
        </a:prstGeom>
        <a:solidFill>
          <a:schemeClr val="bg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выплату пособия на погребение</a:t>
          </a:r>
          <a:endParaRPr lang="ru-RU" sz="1800" b="1" kern="1200" dirty="0">
            <a:solidFill>
              <a:srgbClr val="0070C0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2308568"/>
        <a:ext cx="8388424" cy="992160"/>
      </dsp:txXfrm>
    </dsp:sp>
    <dsp:sp modelId="{DF4E1883-D8DA-4630-B990-F4CF307B2898}">
      <dsp:nvSpPr>
        <dsp:cNvPr id="0" name=""/>
        <dsp:cNvSpPr/>
      </dsp:nvSpPr>
      <dsp:spPr>
        <a:xfrm>
          <a:off x="0" y="3453368"/>
          <a:ext cx="8388424" cy="992160"/>
        </a:xfrm>
        <a:prstGeom prst="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rPr>
            <a:t>на предупредительные меры по сокращению производственного травматизма и профзаболеваний</a:t>
          </a:r>
          <a:endParaRPr lang="ru-RU" sz="1800" kern="1200" dirty="0">
            <a:solidFill>
              <a:schemeClr val="bg1"/>
            </a:solidFill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dsp:txBody>
      <dsp:txXfrm>
        <a:off x="0" y="3453368"/>
        <a:ext cx="8388424" cy="992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108" cy="496967"/>
          </a:xfrm>
          <a:prstGeom prst="rect">
            <a:avLst/>
          </a:prstGeom>
        </p:spPr>
        <p:txBody>
          <a:bodyPr vert="horz" lIns="91696" tIns="45848" rIns="91696" bIns="45848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5294" y="0"/>
            <a:ext cx="2971107" cy="496967"/>
          </a:xfrm>
          <a:prstGeom prst="rect">
            <a:avLst/>
          </a:prstGeom>
        </p:spPr>
        <p:txBody>
          <a:bodyPr vert="horz" lIns="91696" tIns="45848" rIns="91696" bIns="45848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253DA9A-AC7C-4E65-B7D9-2EE7019E7020}" type="datetimeFigureOut">
              <a:rPr lang="ru-RU"/>
              <a:pPr>
                <a:defRPr/>
              </a:pPr>
              <a:t>28.11.2019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96" tIns="45848" rIns="91696" bIns="4584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41" y="4725154"/>
            <a:ext cx="5486719" cy="4475877"/>
          </a:xfrm>
          <a:prstGeom prst="rect">
            <a:avLst/>
          </a:prstGeom>
        </p:spPr>
        <p:txBody>
          <a:bodyPr vert="horz" lIns="91696" tIns="45848" rIns="91696" bIns="45848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721"/>
            <a:ext cx="2971108" cy="496966"/>
          </a:xfrm>
          <a:prstGeom prst="rect">
            <a:avLst/>
          </a:prstGeom>
        </p:spPr>
        <p:txBody>
          <a:bodyPr vert="horz" lIns="91696" tIns="45848" rIns="91696" bIns="45848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5294" y="9448721"/>
            <a:ext cx="2971107" cy="496966"/>
          </a:xfrm>
          <a:prstGeom prst="rect">
            <a:avLst/>
          </a:prstGeom>
        </p:spPr>
        <p:txBody>
          <a:bodyPr vert="horz" wrap="square" lIns="91696" tIns="45848" rIns="91696" bIns="45848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BE622FA-C4E7-40E5-8AF1-80B97D384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36194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5030" indent="-286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6200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4681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63161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164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012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860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9708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C287B2D-6B12-4F46-B198-E3141D7F7229}" type="slidenum">
              <a:rPr lang="ru-RU" altLang="ru-RU"/>
              <a:pPr>
                <a:spcBef>
                  <a:spcPct val="0"/>
                </a:spcBef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91465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5030" indent="-2865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6200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4681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63161" indent="-22924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2164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8012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860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97081" indent="-22924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38582A1-92DA-49C8-9609-71DC2923A78F}" type="slidenum">
              <a:rPr lang="ru-RU" altLang="ru-RU"/>
              <a:pPr>
                <a:spcBef>
                  <a:spcPct val="0"/>
                </a:spcBef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6414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A5F4F-7AD1-40F2-8B94-4BAFD5D1511D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F3D74-FD66-4ADF-8946-76BC326B47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21475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B08C5-2459-4511-AC29-932084C0F225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9E53A-BA6D-4F9C-AFCE-B4AADA8179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180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16E4C-7C4C-4C0A-AEF3-A5FF7FFD7795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04CD9-E086-44A2-9FD0-17D771BCFF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2094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57CAA8-9D3B-4D77-96EB-58FC12FDA53D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E90F6-3BA7-409B-942E-5190A9D587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96787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F889E3-5819-488E-90A6-92B0F30AA23A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ECE2E-D802-4482-8A93-F1C411FCB0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2943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4572E-FE6A-42F0-BAD9-247AD4B0422E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30B1B-B557-4084-AF50-475BB4A40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7507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4D1FF-9FDB-46CB-AE85-88DA5BB1427A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EB004-0125-4E0C-AB48-47D92A9C3E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64535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F3CE1-DD32-40CC-A6B6-EF3A364FF6FB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F6D48-E0B8-4084-A8A2-2B6D254646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59404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15587-C017-418F-9857-1C1C764A13A1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98A76-F7B0-434A-B4C7-5CC81A714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9991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1DC2-391B-4CCE-98F9-3D3364BCBB44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1D4A8-D58A-4180-9278-EC287A3392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70167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942DB-4540-45B8-AD6A-DA14A27855CB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8046F-C2DD-4B4B-90E0-FC4E8BF824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31924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5295B5-DB38-4264-AB30-FB7F5B8DD5A4}" type="datetimeFigureOut">
              <a:rPr lang="ru-RU"/>
              <a:pPr>
                <a:defRPr/>
              </a:pPr>
              <a:t>28.11.2019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C3DA5EC-521F-4CB3-9189-2833DAA5C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Gorshkova_AA\Desktop\fss_log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6675"/>
            <a:ext cx="2051050" cy="1706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40643" y="319319"/>
            <a:ext cx="6920418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Государственное учреждение – региональное отделение </a:t>
            </a:r>
            <a:endParaRPr lang="en-US" sz="1400" b="1" dirty="0" smtClean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Фонда </a:t>
            </a:r>
            <a:r>
              <a:rPr lang="ru-RU" sz="1400" b="1" dirty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социального </a:t>
            </a: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страхования Российской Федерации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 smtClean="0">
                <a:solidFill>
                  <a:srgbClr val="0070C0"/>
                </a:solidFill>
                <a:effectLst>
                  <a:reflection stA="45000" endPos="2000" dist="50800" dir="5400000" sy="-100000" algn="bl" rotWithShape="0"/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 Ямало-Ненецкому автономному округу</a:t>
            </a:r>
            <a:endParaRPr lang="ru-RU" sz="1400" b="1" dirty="0">
              <a:solidFill>
                <a:srgbClr val="0070C0"/>
              </a:solidFill>
              <a:effectLst>
                <a:reflection stA="45000" endPos="2000" dist="50800" dir="5400000" sy="-100000" algn="bl" rotWithShape="0"/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076" name="TextBox 2"/>
          <p:cNvSpPr txBox="1">
            <a:spLocks noChangeArrowheads="1"/>
          </p:cNvSpPr>
          <p:nvPr/>
        </p:nvSpPr>
        <p:spPr bwMode="auto">
          <a:xfrm>
            <a:off x="997946" y="2705725"/>
            <a:ext cx="7148111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rgbClr val="0070C0"/>
                </a:solidFill>
                <a:latin typeface="Verdana" panose="020B0604030504040204" pitchFamily="34" charset="0"/>
              </a:rPr>
              <a:t>Пилотный проект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rgbClr val="0070C0"/>
                </a:solidFill>
                <a:latin typeface="Verdana" panose="020B0604030504040204" pitchFamily="34" charset="0"/>
              </a:rPr>
              <a:t>«Прямые выплаты</a:t>
            </a:r>
            <a:r>
              <a:rPr lang="ru-RU" altLang="ru-RU" sz="44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400" b="1" dirty="0">
                <a:solidFill>
                  <a:srgbClr val="0070C0"/>
                </a:solidFill>
                <a:latin typeface="Verdana" panose="020B0604030504040204" pitchFamily="34" charset="0"/>
              </a:rPr>
              <a:t>с</a:t>
            </a:r>
            <a:r>
              <a:rPr lang="ru-RU" altLang="ru-RU" sz="44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 1 января 2020 года</a:t>
            </a:r>
            <a:endParaRPr lang="ru-RU" altLang="ru-RU" sz="44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4152655" y="6089650"/>
            <a:ext cx="83869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2019</a:t>
            </a:r>
            <a:endParaRPr lang="ru-RU" altLang="ru-RU" sz="18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ятиугольник 18"/>
          <p:cNvSpPr/>
          <p:nvPr/>
        </p:nvSpPr>
        <p:spPr>
          <a:xfrm rot="10800000">
            <a:off x="107503" y="1080636"/>
            <a:ext cx="9036495" cy="75500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  <a:tileRect/>
          </a:gradFill>
          <a:effectLst/>
          <a:scene3d>
            <a:camera prst="orthographicFront"/>
            <a:lightRig rig="flat" dir="t"/>
          </a:scene3d>
          <a:sp3d prstMaterial="plastic"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802595215"/>
              </p:ext>
            </p:extLst>
          </p:nvPr>
        </p:nvGraphicFramePr>
        <p:xfrm>
          <a:off x="389453" y="2276872"/>
          <a:ext cx="838842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367" name="Прямоугольник 5"/>
          <p:cNvSpPr>
            <a:spLocks noChangeArrowheads="1"/>
          </p:cNvSpPr>
          <p:nvPr/>
        </p:nvSpPr>
        <p:spPr bwMode="auto">
          <a:xfrm>
            <a:off x="2074863" y="1135063"/>
            <a:ext cx="4994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890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2890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28905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2890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28905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2890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r>
              <a:rPr lang="ru-RU" altLang="ru-RU" sz="2000" b="1">
                <a:solidFill>
                  <a:srgbClr val="0070C0"/>
                </a:solidFill>
                <a:latin typeface="Verdana" panose="020B0604030504040204" pitchFamily="34" charset="0"/>
              </a:rPr>
              <a:t>Выплаты, назначаемые застрахованному лицу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 стрелкой 32"/>
          <p:cNvCxnSpPr/>
          <p:nvPr/>
        </p:nvCxnSpPr>
        <p:spPr>
          <a:xfrm>
            <a:off x="8027988" y="3933825"/>
            <a:ext cx="0" cy="433388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655763" y="1362075"/>
            <a:ext cx="5832475" cy="99536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338" y="2540000"/>
            <a:ext cx="9090025" cy="1393825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338" y="4367213"/>
            <a:ext cx="9090025" cy="2303462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887413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СХЕМА ВЫПЛАТЫ ПОСОБИЙ</a:t>
            </a:r>
          </a:p>
        </p:txBody>
      </p:sp>
      <p:sp>
        <p:nvSpPr>
          <p:cNvPr id="16392" name="TextBox 10"/>
          <p:cNvSpPr txBox="1">
            <a:spLocks noChangeArrowheads="1"/>
          </p:cNvSpPr>
          <p:nvPr/>
        </p:nvSpPr>
        <p:spPr bwMode="auto">
          <a:xfrm>
            <a:off x="3351213" y="1341438"/>
            <a:ext cx="24415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Застрахованное лицо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835696" y="1639667"/>
            <a:ext cx="5472608" cy="639154"/>
          </a:xfrm>
          <a:prstGeom prst="rect">
            <a:avLst/>
          </a:prstGeom>
          <a:noFill/>
          <a:ln w="12700">
            <a:solidFill>
              <a:srgbClr val="0070C0"/>
            </a:solidFill>
          </a:ln>
          <a:effectLst/>
          <a:scene3d>
            <a:camera prst="orthographic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endParaRPr lang="ru-RU" altLang="ru-RU" sz="1000" b="1" dirty="0" smtClean="0">
              <a:solidFill>
                <a:srgbClr val="FFFFFF"/>
              </a:solidFill>
              <a:latin typeface="Verdana" pitchFamily="34" charset="0"/>
            </a:endParaRPr>
          </a:p>
          <a:p>
            <a:pPr algn="ctr" eaLnBrk="1" hangingPunct="1">
              <a:lnSpc>
                <a:spcPts val="1200"/>
              </a:lnSpc>
              <a:defRPr/>
            </a:pPr>
            <a:r>
              <a:rPr lang="ru-RU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Заявление о выплате соответствующего вида пособия</a:t>
            </a:r>
            <a:r>
              <a:rPr lang="en-US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r>
              <a:rPr lang="ru-RU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lnSpc>
                <a:spcPts val="1200"/>
              </a:lnSpc>
              <a:defRPr/>
            </a:pPr>
            <a:r>
              <a:rPr lang="ru-RU" altLang="ru-RU" sz="1100" b="1" dirty="0" smtClean="0">
                <a:solidFill>
                  <a:srgbClr val="0070C0"/>
                </a:solidFill>
                <a:latin typeface="Verdana" pitchFamily="34" charset="0"/>
              </a:rPr>
              <a:t>документы, необходимые для назначения и выплаты пособия</a:t>
            </a:r>
          </a:p>
          <a:p>
            <a:pPr algn="ctr" eaLnBrk="1" hangingPunct="1">
              <a:buClr>
                <a:schemeClr val="bg1"/>
              </a:buClr>
              <a:buFont typeface="Wingdings" pitchFamily="2" charset="2"/>
              <a:buChar char="q"/>
              <a:defRPr/>
            </a:pPr>
            <a:endParaRPr lang="ru-RU" altLang="ru-RU" sz="1000" b="1" dirty="0" smtClean="0">
              <a:solidFill>
                <a:srgbClr val="FFFFFF"/>
              </a:solidFill>
              <a:latin typeface="Verdana" pitchFamily="3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08540" y="2808156"/>
            <a:ext cx="8755947" cy="1052892"/>
            <a:chOff x="107504" y="2922660"/>
            <a:chExt cx="9036497" cy="1370436"/>
          </a:xfrm>
          <a:noFill/>
          <a:effectLst/>
        </p:grpSpPr>
        <p:sp>
          <p:nvSpPr>
            <p:cNvPr id="14" name="AutoShape 37"/>
            <p:cNvSpPr>
              <a:spLocks noChangeArrowheads="1"/>
            </p:cNvSpPr>
            <p:nvPr/>
          </p:nvSpPr>
          <p:spPr bwMode="auto">
            <a:xfrm>
              <a:off x="107504" y="2922662"/>
              <a:ext cx="2952328" cy="1370434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о выплате пособия,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документы  для назначения пособия, опись  </a:t>
              </a:r>
              <a:r>
                <a:rPr lang="ru-RU" sz="1000" b="1" u="sng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(либо электронный реестр)</a:t>
              </a:r>
            </a:p>
          </p:txBody>
        </p:sp>
        <p:sp>
          <p:nvSpPr>
            <p:cNvPr id="15" name="AutoShape 36"/>
            <p:cNvSpPr>
              <a:spLocks noChangeArrowheads="1"/>
            </p:cNvSpPr>
            <p:nvPr/>
          </p:nvSpPr>
          <p:spPr bwMode="auto">
            <a:xfrm>
              <a:off x="3059832" y="2922660"/>
              <a:ext cx="3096344" cy="1370436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о выплате пособия, </a:t>
              </a:r>
              <a:r>
                <a:rPr lang="ru-RU" sz="1000" b="1" dirty="0" smtClean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акт по форме Н-1 </a:t>
              </a: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или </a:t>
              </a:r>
              <a:r>
                <a:rPr lang="ru-RU" sz="1000" b="1" dirty="0" smtClean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акт о случае профессионального заболевания, или иные документы</a:t>
              </a:r>
              <a:endParaRPr lang="ru-RU" sz="10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16" name="AutoShape 38"/>
            <p:cNvSpPr>
              <a:spLocks noChangeArrowheads="1"/>
            </p:cNvSpPr>
            <p:nvPr/>
          </p:nvSpPr>
          <p:spPr bwMode="auto">
            <a:xfrm>
              <a:off x="6156176" y="2922662"/>
              <a:ext cx="2987825" cy="1370434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Заявление застрахованного лица на оплату отпуска, приказ страхователя о предоставлении застрахованному лицу отпуска, справка-расчет о размере оплаты отпуска</a:t>
              </a:r>
            </a:p>
          </p:txBody>
        </p:sp>
      </p:grpSp>
      <p:sp>
        <p:nvSpPr>
          <p:cNvPr id="16397" name="TextBox 17"/>
          <p:cNvSpPr txBox="1">
            <a:spLocks noChangeArrowheads="1"/>
          </p:cNvSpPr>
          <p:nvPr/>
        </p:nvSpPr>
        <p:spPr bwMode="auto">
          <a:xfrm>
            <a:off x="207963" y="2540000"/>
            <a:ext cx="84673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Страхователь </a:t>
            </a:r>
            <a:r>
              <a:rPr lang="ru-RU" altLang="ru-RU" sz="1000" b="1" dirty="0">
                <a:solidFill>
                  <a:srgbClr val="0070C0"/>
                </a:solidFill>
                <a:latin typeface="Verdana" panose="020B0604030504040204" pitchFamily="34" charset="0"/>
              </a:rPr>
              <a:t>(не позднее 5 календарных дней предоставляет в </a:t>
            </a:r>
            <a:r>
              <a:rPr lang="ru-RU" altLang="ru-RU" sz="10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региональное отделение Фонда (филиал))</a:t>
            </a:r>
            <a:endParaRPr lang="ru-RU" altLang="ru-RU" sz="10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208541" y="4793716"/>
            <a:ext cx="8755948" cy="1820562"/>
            <a:chOff x="449635" y="4941168"/>
            <a:chExt cx="7769907" cy="1865185"/>
          </a:xfrm>
          <a:noFill/>
          <a:effectLst/>
        </p:grpSpPr>
        <p:sp>
          <p:nvSpPr>
            <p:cNvPr id="22" name="AutoShape 47"/>
            <p:cNvSpPr>
              <a:spLocks noChangeArrowheads="1"/>
            </p:cNvSpPr>
            <p:nvPr/>
          </p:nvSpPr>
          <p:spPr bwMode="auto">
            <a:xfrm>
              <a:off x="449635" y="5911466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Пособие по  беременности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и родам</a:t>
              </a:r>
            </a:p>
          </p:txBody>
        </p:sp>
        <p:sp>
          <p:nvSpPr>
            <p:cNvPr id="23" name="AutoShape 48"/>
            <p:cNvSpPr>
              <a:spLocks noChangeArrowheads="1"/>
            </p:cNvSpPr>
            <p:nvPr/>
          </p:nvSpPr>
          <p:spPr bwMode="auto">
            <a:xfrm>
              <a:off x="449635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Пособие по временной нетрудоспособности, в том числе в связи с несчастным случаем на производстве и профзаболеванием</a:t>
              </a:r>
            </a:p>
          </p:txBody>
        </p:sp>
        <p:sp>
          <p:nvSpPr>
            <p:cNvPr id="24" name="AutoShape 49"/>
            <p:cNvSpPr>
              <a:spLocks noChangeArrowheads="1"/>
            </p:cNvSpPr>
            <p:nvPr/>
          </p:nvSpPr>
          <p:spPr bwMode="auto">
            <a:xfrm>
              <a:off x="3059832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Единовременное пособие женщинам, вставшим на учет в медицинских учреждениях в ранние сроки беременности</a:t>
              </a:r>
            </a:p>
          </p:txBody>
        </p:sp>
        <p:sp>
          <p:nvSpPr>
            <p:cNvPr id="25" name="AutoShape 50"/>
            <p:cNvSpPr>
              <a:spLocks noChangeArrowheads="1"/>
            </p:cNvSpPr>
            <p:nvPr/>
          </p:nvSpPr>
          <p:spPr bwMode="auto">
            <a:xfrm>
              <a:off x="3066482" y="5913142"/>
              <a:ext cx="2535382" cy="893211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Ежемесячное пособие по уходу за ребенком</a:t>
              </a:r>
            </a:p>
          </p:txBody>
        </p:sp>
        <p:sp>
          <p:nvSpPr>
            <p:cNvPr id="26" name="AutoShape 51"/>
            <p:cNvSpPr>
              <a:spLocks noChangeArrowheads="1"/>
            </p:cNvSpPr>
            <p:nvPr/>
          </p:nvSpPr>
          <p:spPr bwMode="auto">
            <a:xfrm>
              <a:off x="5684160" y="4941168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Единовременное пособие  при рождении ребенка</a:t>
              </a:r>
            </a:p>
          </p:txBody>
        </p:sp>
        <p:sp>
          <p:nvSpPr>
            <p:cNvPr id="27" name="AutoShape 52"/>
            <p:cNvSpPr>
              <a:spLocks noChangeArrowheads="1"/>
            </p:cNvSpPr>
            <p:nvPr/>
          </p:nvSpPr>
          <p:spPr bwMode="auto">
            <a:xfrm>
              <a:off x="5684160" y="5911466"/>
              <a:ext cx="2535382" cy="894887"/>
            </a:xfrm>
            <a:prstGeom prst="rect">
              <a:avLst/>
            </a:prstGeom>
            <a:grpFill/>
            <a:ln w="9525">
              <a:solidFill>
                <a:srgbClr val="0070C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1000"/>
                </a:spcAft>
                <a:defRPr/>
              </a:pPr>
              <a:r>
                <a:rPr lang="ru-RU" sz="1000" b="1" dirty="0">
                  <a:solidFill>
                    <a:srgbClr val="0070C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Оплата отпуска на весь период лечения и проезда к месту лечения и обратно (сверх ежегодно оплачиваемого отпуска)</a:t>
              </a:r>
            </a:p>
          </p:txBody>
        </p:sp>
      </p:grpSp>
      <p:sp>
        <p:nvSpPr>
          <p:cNvPr id="16399" name="Прямоугольник 28"/>
          <p:cNvSpPr>
            <a:spLocks noChangeArrowheads="1"/>
          </p:cNvSpPr>
          <p:nvPr/>
        </p:nvSpPr>
        <p:spPr bwMode="auto">
          <a:xfrm>
            <a:off x="0" y="4367213"/>
            <a:ext cx="9144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3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Региональное отделение Фонда (в течение 10 календарных  дней принимает решение и перечисляет средства застрахованному лицу)</a:t>
            </a:r>
          </a:p>
        </p:txBody>
      </p:sp>
      <p:grpSp>
        <p:nvGrpSpPr>
          <p:cNvPr id="16401" name="Группа 7"/>
          <p:cNvGrpSpPr>
            <a:grpSpLocks/>
          </p:cNvGrpSpPr>
          <p:nvPr/>
        </p:nvGrpSpPr>
        <p:grpSpPr bwMode="auto">
          <a:xfrm>
            <a:off x="7488238" y="1858963"/>
            <a:ext cx="539750" cy="681037"/>
            <a:chOff x="7488238" y="1859756"/>
            <a:chExt cx="540146" cy="680244"/>
          </a:xfrm>
        </p:grpSpPr>
        <p:cxnSp>
          <p:nvCxnSpPr>
            <p:cNvPr id="4" name="Соединительная линия уступом 3"/>
            <p:cNvCxnSpPr>
              <a:stCxn id="13" idx="3"/>
            </p:cNvCxnSpPr>
            <p:nvPr/>
          </p:nvCxnSpPr>
          <p:spPr>
            <a:xfrm flipV="1">
              <a:off x="7488238" y="1859756"/>
              <a:ext cx="540146" cy="0"/>
            </a:xfrm>
            <a:prstGeom prst="bentConnector3">
              <a:avLst/>
            </a:prstGeom>
            <a:ln w="19050">
              <a:solidFill>
                <a:srgbClr val="0070C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 стрелкой 6"/>
            <p:cNvCxnSpPr/>
            <p:nvPr/>
          </p:nvCxnSpPr>
          <p:spPr>
            <a:xfrm>
              <a:off x="8028384" y="1859756"/>
              <a:ext cx="0" cy="680244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9" name="Прямая соединительная линия 28"/>
          <p:cNvCxnSpPr/>
          <p:nvPr/>
        </p:nvCxnSpPr>
        <p:spPr>
          <a:xfrm>
            <a:off x="985838" y="3933825"/>
            <a:ext cx="0" cy="433388"/>
          </a:xfrm>
          <a:prstGeom prst="line">
            <a:avLst/>
          </a:prstGeom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973138" y="1857375"/>
            <a:ext cx="0" cy="681038"/>
          </a:xfrm>
          <a:prstGeom prst="line">
            <a:avLst/>
          </a:prstGeom>
          <a:ln w="190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971550" y="1858963"/>
            <a:ext cx="684213" cy="1587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052513"/>
            <a:ext cx="9144000" cy="52387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smtClean="0">
                <a:solidFill>
                  <a:srgbClr val="0070C0"/>
                </a:solidFill>
                <a:latin typeface="Verdana" pitchFamily="34" charset="0"/>
              </a:rPr>
              <a:t>Приказом ФСС РФ от 24.11.2017 г. № 578 «Об утверждении форм документов, применяемых для выплаты…» утверждены следующие формы документов:</a:t>
            </a:r>
            <a:endParaRPr lang="ru-RU" altLang="ru-RU" sz="110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2238" y="1844675"/>
            <a:ext cx="8899525" cy="494347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1. Форма заявления о выплате пособия (оплате отпуска)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№1)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2. Форма описи заявлений и документов, необходимых для назначения и выплаты застрахованным лицам соответствующих видов пособий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№2)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3. Форма заявления о возмещении расходов на выплату пособия по временной нетрудоспособности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№3)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4. Форма извещения о представлении недостающих документов или сведений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№4)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5. Форма решения об отказе в назначении и выплате пособия по временной нетрудоспособности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№5)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6. Форма заявления о возмещении расходов на выплату социального пособия на погребение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№6)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7. Форма заявления о возмещении расходов на оплату четырех дополнительных выходных дней одному из родителей (опекуну, попечителю) для ухода за детьми-инвалидами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№7)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8. Форма заявления о возмещении стоимости гарантированного перечня услуг по погребению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№8)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9. Форма решения об отказе в рассмотрении документов 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№9)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lnSpc>
                <a:spcPts val="2000"/>
              </a:lnSpc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10. Форма справки – расчета размера оплаты отпуска (сверх ежегодно оплачиваемого отпуска) на весь период лечения и проезда </a:t>
            </a:r>
            <a:r>
              <a:rPr lang="ru-RU" altLang="ru-RU" sz="1400" b="1" u="sng" dirty="0" smtClean="0">
                <a:solidFill>
                  <a:srgbClr val="0070C0"/>
                </a:solidFill>
                <a:latin typeface="Verdana" pitchFamily="34" charset="0"/>
              </a:rPr>
              <a:t>(ПРИЛОЖЕНИЕ №10)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.</a:t>
            </a:r>
            <a:endParaRPr lang="ru-RU" altLang="ru-RU" sz="14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908050"/>
            <a:ext cx="9144000" cy="6477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200" b="1" smtClean="0">
                <a:solidFill>
                  <a:srgbClr val="0070C0"/>
                </a:solidFill>
                <a:latin typeface="Verdana" pitchFamily="34" charset="0"/>
              </a:rPr>
              <a:t>Приказом ФСС РФ от 24.11.2017г. № 579 «Об утверждении форм реестров сведений, необходимых для назначения и выплаты соответствующего вида пособия, и порядков их заполнения» утверждены формы реестров:</a:t>
            </a:r>
            <a:endParaRPr lang="ru-RU" altLang="ru-RU" sz="1200" smtClean="0">
              <a:solidFill>
                <a:srgbClr val="0070C0"/>
              </a:solidFill>
              <a:latin typeface="Verdana" pitchFamily="34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07505" y="1844824"/>
          <a:ext cx="8899026" cy="4952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998538"/>
            <a:ext cx="9144000" cy="75723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12700" algn="ctr">
            <a:noFill/>
            <a:miter lim="800000"/>
            <a:headEnd/>
            <a:tailEnd/>
          </a:ln>
          <a:effectLst/>
          <a:extLst/>
        </p:spPr>
        <p:txBody>
          <a:bodyPr lIns="91385" tIns="45695" rIns="91385" bIns="45695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ru-RU" altLang="ru-RU" sz="1700" b="1" smtClean="0">
                <a:solidFill>
                  <a:srgbClr val="0070C0"/>
                </a:solidFill>
                <a:latin typeface="Verdana" pitchFamily="34" charset="0"/>
              </a:rPr>
              <a:t>Порядок обращения за выплатами и алгоритм действий субъектов обязательного социального страхования</a:t>
            </a:r>
          </a:p>
          <a:p>
            <a:pPr algn="ctr">
              <a:lnSpc>
                <a:spcPct val="110000"/>
              </a:lnSpc>
              <a:defRPr/>
            </a:pPr>
            <a:endParaRPr lang="ru-RU" altLang="ru-RU" sz="1700" b="1" smtClean="0">
              <a:solidFill>
                <a:srgbClr val="0070C0"/>
              </a:solidFill>
              <a:latin typeface="Verdana" pitchFamily="34" charset="0"/>
            </a:endParaRPr>
          </a:p>
        </p:txBody>
      </p:sp>
      <p:grpSp>
        <p:nvGrpSpPr>
          <p:cNvPr id="17412" name="Группа 19"/>
          <p:cNvGrpSpPr>
            <a:grpSpLocks/>
          </p:cNvGrpSpPr>
          <p:nvPr/>
        </p:nvGrpSpPr>
        <p:grpSpPr bwMode="auto">
          <a:xfrm>
            <a:off x="34925" y="1916113"/>
            <a:ext cx="3384550" cy="3889375"/>
            <a:chOff x="107504" y="1916832"/>
            <a:chExt cx="3384376" cy="3888434"/>
          </a:xfrm>
        </p:grpSpPr>
        <p:sp>
          <p:nvSpPr>
            <p:cNvPr id="16" name="Стрелка углом вверх 15"/>
            <p:cNvSpPr/>
            <p:nvPr/>
          </p:nvSpPr>
          <p:spPr>
            <a:xfrm rot="5400000">
              <a:off x="539387" y="5073571"/>
              <a:ext cx="1103046" cy="360344"/>
            </a:xfrm>
            <a:prstGeom prst="bentUpArrow">
              <a:avLst>
                <a:gd name="adj1" fmla="val 30347"/>
                <a:gd name="adj2" fmla="val 31683"/>
                <a:gd name="adj3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5" name="Стрелка углом вверх 14"/>
            <p:cNvSpPr/>
            <p:nvPr/>
          </p:nvSpPr>
          <p:spPr>
            <a:xfrm rot="5400000">
              <a:off x="-143992" y="3465030"/>
              <a:ext cx="1152246" cy="360343"/>
            </a:xfrm>
            <a:prstGeom prst="bentUpArrow">
              <a:avLst>
                <a:gd name="adj1" fmla="val 30347"/>
                <a:gd name="adj2" fmla="val 31683"/>
                <a:gd name="adj3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107504" y="1916832"/>
              <a:ext cx="2879577" cy="122366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Работодатель с численностью работников </a:t>
              </a:r>
            </a:p>
            <a:p>
              <a:pPr algn="ctr" eaLnBrk="1" hangingPunct="1">
                <a:defRPr/>
              </a:pP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25 человек</a:t>
              </a: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и менее</a:t>
              </a:r>
              <a:endParaRPr lang="ru-RU" altLang="ru-RU" sz="1600" b="1" smtClean="0">
                <a:solidFill>
                  <a:schemeClr val="bg1"/>
                </a:solidFill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612303" y="3500774"/>
              <a:ext cx="2879577" cy="1223666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dirty="0" smtClean="0">
                  <a:solidFill>
                    <a:schemeClr val="bg1"/>
                  </a:solidFill>
                  <a:latin typeface="Verdana" pitchFamily="34" charset="0"/>
                </a:rPr>
                <a:t>передает в филиал регионального отделения Фонда</a:t>
              </a:r>
              <a:endParaRPr lang="ru-RU" altLang="ru-RU" sz="1600" dirty="0" smtClean="0">
                <a:solidFill>
                  <a:schemeClr val="bg1"/>
                </a:solidFill>
              </a:endParaRPr>
            </a:p>
            <a:p>
              <a:pPr algn="ctr" eaLnBrk="1" hangingPunct="1">
                <a:defRPr/>
              </a:pPr>
              <a:r>
                <a:rPr lang="ru-RU" altLang="ru-RU" sz="1600" b="1" dirty="0" smtClean="0">
                  <a:solidFill>
                    <a:schemeClr val="bg1"/>
                  </a:solidFill>
                  <a:latin typeface="Verdana" pitchFamily="34" charset="0"/>
                </a:rPr>
                <a:t>не позднее 5 календарных дней</a:t>
              </a:r>
              <a:endParaRPr lang="ru-RU" altLang="ru-RU" sz="1600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7413" name="Группа 23"/>
          <p:cNvGrpSpPr>
            <a:grpSpLocks/>
          </p:cNvGrpSpPr>
          <p:nvPr/>
        </p:nvGrpSpPr>
        <p:grpSpPr bwMode="auto">
          <a:xfrm>
            <a:off x="5538788" y="1949450"/>
            <a:ext cx="3570287" cy="3783013"/>
            <a:chOff x="5436096" y="1948717"/>
            <a:chExt cx="3570435" cy="3784539"/>
          </a:xfrm>
        </p:grpSpPr>
        <p:sp>
          <p:nvSpPr>
            <p:cNvPr id="22" name="Двойная стрелка влево/вверх 21"/>
            <p:cNvSpPr/>
            <p:nvPr/>
          </p:nvSpPr>
          <p:spPr>
            <a:xfrm>
              <a:off x="7307836" y="4437333"/>
              <a:ext cx="360378" cy="1295923"/>
            </a:xfrm>
            <a:prstGeom prst="leftUpArrow">
              <a:avLst>
                <a:gd name="adj1" fmla="val 30347"/>
                <a:gd name="adj2" fmla="val 25000"/>
                <a:gd name="adj3" fmla="val 41979"/>
              </a:avLst>
            </a:prstGeom>
            <a:solidFill>
              <a:srgbClr val="0070C0"/>
            </a:solidFill>
            <a:ln w="25400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Двойная стрелка влево/вверх 20"/>
            <p:cNvSpPr/>
            <p:nvPr/>
          </p:nvSpPr>
          <p:spPr>
            <a:xfrm>
              <a:off x="8315940" y="2977832"/>
              <a:ext cx="360377" cy="1152990"/>
            </a:xfrm>
            <a:prstGeom prst="leftUpArrow">
              <a:avLst>
                <a:gd name="adj1" fmla="val 30347"/>
                <a:gd name="adj2" fmla="val 25000"/>
                <a:gd name="adj3" fmla="val 41979"/>
              </a:avLst>
            </a:prstGeom>
            <a:solidFill>
              <a:srgbClr val="0070C0"/>
            </a:solidFill>
            <a:ln w="25400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126687" y="1948717"/>
              <a:ext cx="2879844" cy="1224457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Работодатель с численностью работников </a:t>
              </a:r>
            </a:p>
            <a:p>
              <a:pPr algn="ctr" eaLnBrk="1" hangingPunct="1">
                <a:defRPr/>
              </a:pPr>
              <a:r>
                <a:rPr lang="ru-RU" altLang="ru-RU" sz="1600" b="1" smtClean="0">
                  <a:solidFill>
                    <a:schemeClr val="bg1"/>
                  </a:solidFill>
                  <a:latin typeface="Verdana" pitchFamily="34" charset="0"/>
                </a:rPr>
                <a:t>более 25 человек</a:t>
              </a:r>
              <a:r>
                <a:rPr lang="ru-RU" altLang="ru-RU" sz="1600" smtClean="0">
                  <a:solidFill>
                    <a:schemeClr val="bg1"/>
                  </a:solidFill>
                  <a:latin typeface="Verdana" pitchFamily="34" charset="0"/>
                </a:rPr>
                <a:t> </a:t>
              </a:r>
              <a:endParaRPr lang="ru-RU" altLang="ru-RU" sz="1600" smtClean="0">
                <a:solidFill>
                  <a:schemeClr val="bg1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5436096" y="3503507"/>
              <a:ext cx="2879844" cy="1222868"/>
            </a:xfrm>
            <a:prstGeom prst="roundRect">
              <a:avLst/>
            </a:prstGeom>
            <a:solidFill>
              <a:srgbClr val="0070C0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r>
                <a:rPr lang="ru-RU" altLang="ru-RU" sz="1600" dirty="0" smtClean="0">
                  <a:solidFill>
                    <a:schemeClr val="bg1"/>
                  </a:solidFill>
                  <a:latin typeface="Verdana" pitchFamily="34" charset="0"/>
                </a:rPr>
                <a:t>передает в филиал регионального отделения Фонда</a:t>
              </a:r>
              <a:endParaRPr lang="ru-RU" altLang="ru-RU" sz="1600" dirty="0" smtClean="0">
                <a:solidFill>
                  <a:schemeClr val="bg1"/>
                </a:solidFill>
              </a:endParaRPr>
            </a:p>
            <a:p>
              <a:pPr algn="ctr" eaLnBrk="1" hangingPunct="1">
                <a:defRPr/>
              </a:pPr>
              <a:r>
                <a:rPr lang="ru-RU" altLang="ru-RU" sz="1600" b="1" dirty="0" smtClean="0">
                  <a:solidFill>
                    <a:schemeClr val="bg1"/>
                  </a:solidFill>
                  <a:latin typeface="Verdana" pitchFamily="34" charset="0"/>
                </a:rPr>
                <a:t>не позднее 5 календарных дней</a:t>
              </a:r>
              <a:endParaRPr lang="ru-RU" altLang="ru-RU" sz="1600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17414" name="Рисунок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175" y="1865313"/>
            <a:ext cx="2347913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Скругленный прямоугольник 25"/>
          <p:cNvSpPr/>
          <p:nvPr/>
        </p:nvSpPr>
        <p:spPr>
          <a:xfrm>
            <a:off x="1692275" y="4868863"/>
            <a:ext cx="2046288" cy="587375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заявление,</a:t>
            </a:r>
          </a:p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документы</a:t>
            </a:r>
          </a:p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опись</a:t>
            </a:r>
            <a:r>
              <a:rPr lang="ru-RU" altLang="ru-RU" sz="1400" b="1" smtClean="0">
                <a:solidFill>
                  <a:srgbClr val="F79646"/>
                </a:solidFill>
                <a:latin typeface="Verdana" pitchFamily="34" charset="0"/>
              </a:rPr>
              <a:t>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1692275" y="6010275"/>
            <a:ext cx="2046288" cy="587375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электронный реестр сведений</a:t>
            </a:r>
          </a:p>
        </p:txBody>
      </p:sp>
      <p:sp>
        <p:nvSpPr>
          <p:cNvPr id="17417" name="TextBox 5"/>
          <p:cNvSpPr txBox="1">
            <a:spLocks noChangeArrowheads="1"/>
          </p:cNvSpPr>
          <p:nvPr/>
        </p:nvSpPr>
        <p:spPr bwMode="auto">
          <a:xfrm>
            <a:off x="2314575" y="5530850"/>
            <a:ext cx="7000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0070C0"/>
                </a:solidFill>
                <a:latin typeface="Verdana" panose="020B0604030504040204" pitchFamily="34" charset="0"/>
              </a:rPr>
              <a:t>ИЛИ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64163" y="5313363"/>
            <a:ext cx="2046287" cy="585787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smtClean="0">
                <a:solidFill>
                  <a:schemeClr val="bg1"/>
                </a:solidFill>
                <a:latin typeface="Verdana" pitchFamily="34" charset="0"/>
              </a:rPr>
              <a:t>электронный реестр сведений</a:t>
            </a:r>
          </a:p>
        </p:txBody>
      </p:sp>
      <p:sp>
        <p:nvSpPr>
          <p:cNvPr id="7" name="Левая круглая скобка 6"/>
          <p:cNvSpPr/>
          <p:nvPr/>
        </p:nvSpPr>
        <p:spPr>
          <a:xfrm>
            <a:off x="1289050" y="5157788"/>
            <a:ext cx="403225" cy="1203325"/>
          </a:xfrm>
          <a:prstGeom prst="leftBracket">
            <a:avLst>
              <a:gd name="adj" fmla="val 0"/>
            </a:avLst>
          </a:prstGeom>
          <a:ln w="76200">
            <a:solidFill>
              <a:srgbClr val="0070C0"/>
            </a:solidFill>
            <a:headEnd type="triangle" w="med" len="med"/>
            <a:tailEnd type="triangle" w="med" len="med"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981075"/>
            <a:ext cx="9144000" cy="757238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12700" algn="ctr">
            <a:noFill/>
            <a:miter lim="800000"/>
            <a:headEnd/>
            <a:tailEnd/>
          </a:ln>
          <a:effectLst/>
          <a:extLst/>
        </p:spPr>
        <p:txBody>
          <a:bodyPr lIns="91385" tIns="45695" rIns="91385" bIns="45695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ru-RU" altLang="ru-RU" sz="1700" b="1" dirty="0" smtClean="0">
                <a:solidFill>
                  <a:srgbClr val="0070C0"/>
                </a:solidFill>
                <a:latin typeface="Verdana" pitchFamily="34" charset="0"/>
              </a:rPr>
              <a:t>Порядок обращения за выплатами и алгоритм действий субъектов обязательного социального страхования</a:t>
            </a:r>
          </a:p>
          <a:p>
            <a:pPr algn="ctr">
              <a:lnSpc>
                <a:spcPct val="110000"/>
              </a:lnSpc>
              <a:defRPr/>
            </a:pPr>
            <a:endParaRPr lang="ru-RU" altLang="ru-RU" sz="1700" b="1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19461" name="TextBox 7"/>
          <p:cNvSpPr txBox="1">
            <a:spLocks noChangeArrowheads="1"/>
          </p:cNvSpPr>
          <p:nvPr/>
        </p:nvSpPr>
        <p:spPr bwMode="auto">
          <a:xfrm>
            <a:off x="0" y="5157788"/>
            <a:ext cx="579438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500">
                <a:solidFill>
                  <a:srgbClr val="0070C0"/>
                </a:solidFill>
                <a:latin typeface="Minion Pro Cond" pitchFamily="18" charset="0"/>
              </a:rPr>
              <a:t>!</a:t>
            </a:r>
          </a:p>
        </p:txBody>
      </p:sp>
      <p:sp>
        <p:nvSpPr>
          <p:cNvPr id="19462" name="TextBox 8"/>
          <p:cNvSpPr txBox="1">
            <a:spLocks noChangeArrowheads="1"/>
          </p:cNvSpPr>
          <p:nvPr/>
        </p:nvSpPr>
        <p:spPr bwMode="auto">
          <a:xfrm>
            <a:off x="100013" y="5556250"/>
            <a:ext cx="915193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67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800"/>
              </a:lnSpc>
              <a:buClr>
                <a:srgbClr val="E46C0A"/>
              </a:buClr>
              <a:buSzPct val="75000"/>
              <a:buFontTx/>
              <a:buNone/>
            </a:pPr>
            <a:r>
              <a:rPr lang="ru-RU" altLang="ru-RU" sz="1600" dirty="0">
                <a:solidFill>
                  <a:srgbClr val="0070C0"/>
                </a:solidFill>
                <a:latin typeface="Verdana" panose="020B0604030504040204" pitchFamily="34" charset="0"/>
              </a:rPr>
              <a:t>Для выплаты</a:t>
            </a:r>
            <a:r>
              <a:rPr lang="ru-RU" altLang="ru-RU" sz="1600" b="1" dirty="0">
                <a:solidFill>
                  <a:srgbClr val="0070C0"/>
                </a:solidFill>
                <a:latin typeface="Verdana" panose="020B0604030504040204" pitchFamily="34" charset="0"/>
              </a:rPr>
              <a:t> </a:t>
            </a:r>
            <a:r>
              <a:rPr lang="ru-RU" altLang="ru-RU" sz="1600" dirty="0">
                <a:solidFill>
                  <a:srgbClr val="0070C0"/>
                </a:solidFill>
                <a:latin typeface="Verdana" panose="020B0604030504040204" pitchFamily="34" charset="0"/>
              </a:rPr>
              <a:t>пособия по временной нетрудоспособности в связи с несчастным случаем на </a:t>
            </a:r>
            <a:r>
              <a:rPr lang="ru-RU" altLang="ru-RU" sz="16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производстве и </a:t>
            </a:r>
            <a:r>
              <a:rPr lang="ru-RU" altLang="ru-RU" sz="1600" dirty="0">
                <a:solidFill>
                  <a:srgbClr val="0070C0"/>
                </a:solidFill>
                <a:latin typeface="Verdana" panose="020B0604030504040204" pitchFamily="34" charset="0"/>
              </a:rPr>
              <a:t>оплаты отпуска пострадавшему представляются </a:t>
            </a:r>
            <a:r>
              <a:rPr lang="ru-RU" altLang="ru-RU" sz="1600" b="1" dirty="0">
                <a:solidFill>
                  <a:srgbClr val="0070C0"/>
                </a:solidFill>
                <a:latin typeface="Verdana" panose="020B0604030504040204" pitchFamily="34" charset="0"/>
              </a:rPr>
              <a:t>только комплекты документов с описью на бумажном </a:t>
            </a:r>
            <a:r>
              <a:rPr lang="ru-RU" altLang="ru-RU" sz="16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носителе, </a:t>
            </a:r>
            <a:r>
              <a:rPr lang="ru-RU" altLang="ru-RU" sz="1600" b="1" u="sng" dirty="0" smtClean="0">
                <a:solidFill>
                  <a:srgbClr val="0070C0"/>
                </a:solidFill>
                <a:latin typeface="Verdana" panose="020B0604030504040204" pitchFamily="34" charset="0"/>
              </a:rPr>
              <a:t>электронные </a:t>
            </a:r>
            <a:r>
              <a:rPr lang="ru-RU" altLang="ru-RU" sz="1600" b="1" u="sng" dirty="0">
                <a:solidFill>
                  <a:srgbClr val="0070C0"/>
                </a:solidFill>
                <a:latin typeface="Verdana" panose="020B0604030504040204" pitchFamily="34" charset="0"/>
              </a:rPr>
              <a:t>реестры не предусмотрены. </a:t>
            </a:r>
            <a:endParaRPr lang="ru-RU" altLang="ru-RU" sz="1600" b="1" u="sng" dirty="0">
              <a:latin typeface="Verdana" panose="020B0604030504040204" pitchFamily="34" charset="0"/>
            </a:endParaRPr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837486139"/>
              </p:ext>
            </p:extLst>
          </p:nvPr>
        </p:nvGraphicFramePr>
        <p:xfrm>
          <a:off x="0" y="1844824"/>
          <a:ext cx="9144000" cy="361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036638"/>
            <a:ext cx="9144000" cy="5842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Times New Roman" pitchFamily="18" charset="0"/>
              </a:rPr>
              <a:t>Подготовка и отправка в региональное отделение Фонда реестра сведений о выплате пособий застрахованным в электронном виде</a:t>
            </a:r>
            <a:endParaRPr lang="ru-RU" sz="1600" dirty="0">
              <a:solidFill>
                <a:srgbClr val="0070C0"/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pic>
        <p:nvPicPr>
          <p:cNvPr id="20484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88" y="3340100"/>
            <a:ext cx="1928812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Прямоугольник 18"/>
          <p:cNvSpPr>
            <a:spLocks noChangeArrowheads="1"/>
          </p:cNvSpPr>
          <p:nvPr/>
        </p:nvSpPr>
        <p:spPr bwMode="auto">
          <a:xfrm>
            <a:off x="317500" y="3894138"/>
            <a:ext cx="17160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>
                <a:solidFill>
                  <a:srgbClr val="0070C0"/>
                </a:solidFill>
                <a:latin typeface="Verdana" panose="020B0604030504040204" pitchFamily="34" charset="0"/>
              </a:rPr>
              <a:t>шлюз приема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>
                <a:solidFill>
                  <a:srgbClr val="0070C0"/>
                </a:solidFill>
                <a:latin typeface="Verdana" panose="020B0604030504040204" pitchFamily="34" charset="0"/>
              </a:rPr>
              <a:t>документов с ЭЦП </a:t>
            </a:r>
            <a:endParaRPr lang="ru-RU" altLang="ru-RU" sz="1100" b="1">
              <a:solidFill>
                <a:srgbClr val="0070C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1520825" y="2463800"/>
            <a:ext cx="2160588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57738" y="2420938"/>
            <a:ext cx="1770062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0488" name="Группа 81"/>
          <p:cNvGrpSpPr>
            <a:grpSpLocks/>
          </p:cNvGrpSpPr>
          <p:nvPr/>
        </p:nvGrpSpPr>
        <p:grpSpPr bwMode="auto">
          <a:xfrm>
            <a:off x="131763" y="1636713"/>
            <a:ext cx="8880475" cy="5230812"/>
            <a:chOff x="-132991" y="1636620"/>
            <a:chExt cx="8880055" cy="5230674"/>
          </a:xfrm>
        </p:grpSpPr>
        <p:pic>
          <p:nvPicPr>
            <p:cNvPr id="20496" name="Рисунок 4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854" y="2032286"/>
              <a:ext cx="1008112" cy="1020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Рисунок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6206" y="2079572"/>
              <a:ext cx="1228579" cy="954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8" name="Прямоугольник 5"/>
            <p:cNvSpPr>
              <a:spLocks noChangeArrowheads="1"/>
            </p:cNvSpPr>
            <p:nvPr/>
          </p:nvSpPr>
          <p:spPr bwMode="auto">
            <a:xfrm>
              <a:off x="31830" y="1638513"/>
              <a:ext cx="165618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РАБОТОДАТЕЛЬ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(страхователь)</a:t>
              </a:r>
            </a:p>
          </p:txBody>
        </p:sp>
        <p:sp>
          <p:nvSpPr>
            <p:cNvPr id="20499" name="Прямоугольник 6"/>
            <p:cNvSpPr>
              <a:spLocks noChangeArrowheads="1"/>
            </p:cNvSpPr>
            <p:nvPr/>
          </p:nvSpPr>
          <p:spPr bwMode="auto">
            <a:xfrm>
              <a:off x="3247609" y="1636620"/>
              <a:ext cx="170993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электронный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реестр сведений</a:t>
              </a:r>
              <a:endParaRPr lang="ru-RU" altLang="ru-RU" sz="1200">
                <a:solidFill>
                  <a:srgbClr val="0070C0"/>
                </a:solidFill>
              </a:endParaRPr>
            </a:p>
          </p:txBody>
        </p:sp>
        <p:grpSp>
          <p:nvGrpSpPr>
            <p:cNvPr id="20500" name="Группа 44"/>
            <p:cNvGrpSpPr>
              <a:grpSpLocks/>
            </p:cNvGrpSpPr>
            <p:nvPr/>
          </p:nvGrpSpPr>
          <p:grpSpPr bwMode="auto">
            <a:xfrm>
              <a:off x="3563888" y="2822764"/>
              <a:ext cx="5183176" cy="1721896"/>
              <a:chOff x="1606994" y="2764879"/>
              <a:chExt cx="5183176" cy="1721896"/>
            </a:xfrm>
          </p:grpSpPr>
          <p:pic>
            <p:nvPicPr>
              <p:cNvPr id="20513" name="Рисунок 12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0651" y="2764879"/>
                <a:ext cx="1444214" cy="14442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4" name="Рисунок 10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44865" y="3175603"/>
                <a:ext cx="752613" cy="752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5" name="Picture 2" descr="D:\Gorshkova_AA\Desktop\fss_logo.png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95613" y="3212976"/>
                <a:ext cx="1024960" cy="852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16" name="TextBox 8"/>
              <p:cNvSpPr txBox="1">
                <a:spLocks noChangeArrowheads="1"/>
              </p:cNvSpPr>
              <p:nvPr/>
            </p:nvSpPr>
            <p:spPr bwMode="auto">
              <a:xfrm>
                <a:off x="1606994" y="4055888"/>
                <a:ext cx="1602198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100" b="1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АРМ подготовки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100" b="1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расчетов ФСС </a:t>
                </a:r>
              </a:p>
            </p:txBody>
          </p:sp>
          <p:pic>
            <p:nvPicPr>
              <p:cNvPr id="20517" name="Рисунок 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3928" y="3212976"/>
                <a:ext cx="772640" cy="7726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18" name="Прямоугольник 13"/>
              <p:cNvSpPr>
                <a:spLocks noChangeArrowheads="1"/>
              </p:cNvSpPr>
              <p:nvPr/>
            </p:nvSpPr>
            <p:spPr bwMode="auto">
              <a:xfrm>
                <a:off x="3536215" y="4015633"/>
                <a:ext cx="1377301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1С, СБиС,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 Контур и т.д.</a:t>
                </a:r>
                <a:endParaRPr lang="ru-RU" altLang="ru-RU" sz="1200" b="1">
                  <a:solidFill>
                    <a:srgbClr val="0070C0"/>
                  </a:solidFill>
                </a:endParaRPr>
              </a:p>
            </p:txBody>
          </p:sp>
          <p:pic>
            <p:nvPicPr>
              <p:cNvPr id="20519" name="Рисунок 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69014" y="3182681"/>
                <a:ext cx="832952" cy="832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520" name="Прямоугольник 15"/>
              <p:cNvSpPr>
                <a:spLocks noChangeArrowheads="1"/>
              </p:cNvSpPr>
              <p:nvPr/>
            </p:nvSpPr>
            <p:spPr bwMode="auto">
              <a:xfrm>
                <a:off x="5380810" y="4025110"/>
                <a:ext cx="140936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Собственные 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программы</a:t>
                </a: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1607227" y="3109045"/>
                <a:ext cx="5125796" cy="1377914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20501" name="TextBox 62"/>
            <p:cNvSpPr txBox="1">
              <a:spLocks noChangeArrowheads="1"/>
            </p:cNvSpPr>
            <p:nvPr/>
          </p:nvSpPr>
          <p:spPr bwMode="auto">
            <a:xfrm>
              <a:off x="1412647" y="2463802"/>
              <a:ext cx="159370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подготавливает</a:t>
              </a:r>
            </a:p>
          </p:txBody>
        </p:sp>
        <p:sp>
          <p:nvSpPr>
            <p:cNvPr id="20502" name="TextBox 63"/>
            <p:cNvSpPr txBox="1">
              <a:spLocks noChangeArrowheads="1"/>
            </p:cNvSpPr>
            <p:nvPr/>
          </p:nvSpPr>
          <p:spPr bwMode="auto">
            <a:xfrm>
              <a:off x="4885463" y="2420888"/>
              <a:ext cx="118654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с помощью</a:t>
              </a:r>
            </a:p>
          </p:txBody>
        </p:sp>
        <p:sp>
          <p:nvSpPr>
            <p:cNvPr id="20503" name="TextBox 65"/>
            <p:cNvSpPr txBox="1">
              <a:spLocks noChangeArrowheads="1"/>
            </p:cNvSpPr>
            <p:nvPr/>
          </p:nvSpPr>
          <p:spPr bwMode="auto">
            <a:xfrm>
              <a:off x="2017258" y="3805996"/>
              <a:ext cx="119455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отправляет</a:t>
              </a:r>
            </a:p>
          </p:txBody>
        </p:sp>
        <p:sp>
          <p:nvSpPr>
            <p:cNvPr id="69" name="Прямоугольник 68"/>
            <p:cNvSpPr/>
            <p:nvPr/>
          </p:nvSpPr>
          <p:spPr>
            <a:xfrm>
              <a:off x="770253" y="3370124"/>
              <a:ext cx="185729" cy="276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b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endParaRPr>
            </a:p>
          </p:txBody>
        </p:sp>
        <p:pic>
          <p:nvPicPr>
            <p:cNvPr id="20505" name="Picture 2" descr="D:\Gorshkova_AA\Desktop\презентация прямые выплаты 2\ПВ\фсс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2991" y="5227951"/>
              <a:ext cx="1985825" cy="1609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6" name="TextBox 73"/>
            <p:cNvSpPr txBox="1">
              <a:spLocks noChangeArrowheads="1"/>
            </p:cNvSpPr>
            <p:nvPr/>
          </p:nvSpPr>
          <p:spPr bwMode="auto">
            <a:xfrm>
              <a:off x="1863442" y="5606473"/>
              <a:ext cx="24609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собирает и обрабатывает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данные</a:t>
              </a:r>
            </a:p>
          </p:txBody>
        </p:sp>
        <p:sp>
          <p:nvSpPr>
            <p:cNvPr id="20507" name="TextBox 74"/>
            <p:cNvSpPr txBox="1">
              <a:spLocks noChangeArrowheads="1"/>
            </p:cNvSpPr>
            <p:nvPr/>
          </p:nvSpPr>
          <p:spPr bwMode="auto">
            <a:xfrm>
              <a:off x="1965881" y="6100562"/>
              <a:ext cx="21499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выплачивает пособие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работнику</a:t>
              </a:r>
            </a:p>
          </p:txBody>
        </p:sp>
        <p:pic>
          <p:nvPicPr>
            <p:cNvPr id="20508" name="Рисунок 7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87581" y="4757409"/>
              <a:ext cx="941083" cy="941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9" name="Рисунок 76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14443" y="5795497"/>
              <a:ext cx="1073138" cy="1071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10" name="TextBox 79"/>
            <p:cNvSpPr txBox="1">
              <a:spLocks noChangeArrowheads="1"/>
            </p:cNvSpPr>
            <p:nvPr/>
          </p:nvSpPr>
          <p:spPr bwMode="auto">
            <a:xfrm>
              <a:off x="5076246" y="6207695"/>
              <a:ext cx="115768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почтовым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переводом</a:t>
              </a:r>
            </a:p>
          </p:txBody>
        </p:sp>
        <p:sp>
          <p:nvSpPr>
            <p:cNvPr id="20511" name="TextBox 80"/>
            <p:cNvSpPr txBox="1">
              <a:spLocks noChangeArrowheads="1"/>
            </p:cNvSpPr>
            <p:nvPr/>
          </p:nvSpPr>
          <p:spPr bwMode="auto">
            <a:xfrm rot="20850891">
              <a:off x="4837453" y="4995099"/>
              <a:ext cx="2194728" cy="46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на банковский </a:t>
              </a:r>
              <a:r>
                <a:rPr lang="ru-RU" altLang="ru-RU" sz="1200" b="1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счет, </a:t>
              </a:r>
              <a:endParaRPr lang="ru-RU" altLang="ru-RU" sz="1200" b="1" dirty="0" smtClean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платёжную карту МИР</a:t>
              </a:r>
              <a:endPara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247991" y="3438384"/>
              <a:ext cx="1271527" cy="3079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dirty="0">
                  <a:solidFill>
                    <a:schemeClr val="accent6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+mn-cs"/>
                </a:rPr>
                <a:t>docs.fss.ru</a:t>
              </a:r>
              <a:endParaRPr lang="ru-RU" sz="1400" b="1" dirty="0">
                <a:solidFill>
                  <a:schemeClr val="accent6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endParaRPr>
            </a:p>
          </p:txBody>
        </p:sp>
      </p:grpSp>
      <p:cxnSp>
        <p:nvCxnSpPr>
          <p:cNvPr id="23" name="Прямая со стрелкой 22"/>
          <p:cNvCxnSpPr/>
          <p:nvPr/>
        </p:nvCxnSpPr>
        <p:spPr>
          <a:xfrm flipH="1">
            <a:off x="6510338" y="2387600"/>
            <a:ext cx="12700" cy="661988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>
            <a:off x="2033588" y="3792538"/>
            <a:ext cx="1563687" cy="1270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1174750" y="4757738"/>
            <a:ext cx="0" cy="566737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 стрелкой 59"/>
          <p:cNvCxnSpPr/>
          <p:nvPr/>
        </p:nvCxnSpPr>
        <p:spPr>
          <a:xfrm flipV="1">
            <a:off x="1998663" y="6083300"/>
            <a:ext cx="2911475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5141913" y="5324475"/>
            <a:ext cx="2598737" cy="625475"/>
          </a:xfrm>
          <a:prstGeom prst="straightConnector1">
            <a:avLst/>
          </a:prstGeom>
          <a:ln w="57150">
            <a:solidFill>
              <a:srgbClr val="0070C0"/>
            </a:solidFill>
            <a:headEnd type="oval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>
            <a:off x="5149850" y="6165850"/>
            <a:ext cx="1638300" cy="0"/>
          </a:xfrm>
          <a:prstGeom prst="straightConnector1">
            <a:avLst/>
          </a:prstGeom>
          <a:ln w="57150">
            <a:solidFill>
              <a:srgbClr val="0070C0"/>
            </a:solidFill>
            <a:headEnd type="oval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00012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ПОДГОТОВКА ДОКУМЕНТОВ</a:t>
            </a:r>
          </a:p>
        </p:txBody>
      </p:sp>
      <p:grpSp>
        <p:nvGrpSpPr>
          <p:cNvPr id="25604" name="Группа 12"/>
          <p:cNvGrpSpPr>
            <a:grpSpLocks/>
          </p:cNvGrpSpPr>
          <p:nvPr/>
        </p:nvGrpSpPr>
        <p:grpSpPr bwMode="auto">
          <a:xfrm>
            <a:off x="-377825" y="2193925"/>
            <a:ext cx="9716691" cy="3385809"/>
            <a:chOff x="-377043" y="1973991"/>
            <a:chExt cx="9715529" cy="3385901"/>
          </a:xfrm>
        </p:grpSpPr>
        <p:pic>
          <p:nvPicPr>
            <p:cNvPr id="25606" name="Рисунок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5438" y="2799512"/>
              <a:ext cx="1778562" cy="179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7" name="Picture 2" descr="D:\Gorshkova_AA\Desktop\презентация прямые выплаты 2\ПВ\фсс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77043" y="1973991"/>
              <a:ext cx="3385025" cy="26768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TextBox 18"/>
            <p:cNvSpPr txBox="1">
              <a:spLocks noChangeArrowheads="1"/>
            </p:cNvSpPr>
            <p:nvPr/>
          </p:nvSpPr>
          <p:spPr bwMode="auto">
            <a:xfrm>
              <a:off x="2690644" y="2158031"/>
              <a:ext cx="4545652" cy="1846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Если страхователем документы представлены </a:t>
              </a:r>
              <a:r>
                <a:rPr lang="ru-RU" altLang="ru-RU" sz="16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не в полном объеме, то</a:t>
              </a:r>
              <a:r>
                <a:rPr lang="en-US" altLang="ru-RU" sz="16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r>
                <a:rPr lang="ru-RU" altLang="ru-RU" sz="16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в течение 5 рабочих дней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со дня их получения ФСС РФ направляет </a:t>
              </a:r>
              <a:r>
                <a:rPr lang="ru-RU" altLang="ru-RU" sz="1800" b="1" dirty="0" smtClean="0">
                  <a:solidFill>
                    <a:srgbClr val="FF0000"/>
                  </a:solidFill>
                  <a:latin typeface="Verdana" panose="020B0604030504040204" pitchFamily="34" charset="0"/>
                </a:rPr>
                <a:t>ИЗВЕЩЕНИЕ</a:t>
              </a:r>
              <a:r>
                <a:rPr lang="en-US" altLang="ru-RU" sz="1600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endParaRPr lang="ru-RU" altLang="ru-RU" sz="1600" dirty="0" smtClean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о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представлении недостающих документов или сведений</a:t>
              </a:r>
              <a:endParaRPr lang="ru-RU" altLang="ru-RU" sz="1600" b="1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sp>
          <p:nvSpPr>
            <p:cNvPr id="25609" name="TextBox 19"/>
            <p:cNvSpPr txBox="1">
              <a:spLocks noChangeArrowheads="1"/>
            </p:cNvSpPr>
            <p:nvPr/>
          </p:nvSpPr>
          <p:spPr bwMode="auto">
            <a:xfrm>
              <a:off x="2791227" y="4221088"/>
              <a:ext cx="4445069" cy="11388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Страхователем документы должны быть представлены</a:t>
              </a:r>
              <a:r>
                <a:rPr lang="en-US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в течение </a:t>
              </a:r>
              <a:endParaRPr lang="ru-RU" altLang="ru-RU" sz="1600" dirty="0" smtClean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2000" b="1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5 </a:t>
              </a:r>
              <a:r>
                <a:rPr lang="ru-RU" altLang="ru-RU" sz="20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рабочих дней </a:t>
              </a:r>
              <a:endParaRPr lang="ru-RU" altLang="ru-RU" sz="2000" b="1" dirty="0" smtClean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 smtClean="0">
                  <a:solidFill>
                    <a:srgbClr val="0070C0"/>
                  </a:solidFill>
                  <a:latin typeface="Verdana" panose="020B0604030504040204" pitchFamily="34" charset="0"/>
                </a:rPr>
                <a:t>с </a:t>
              </a:r>
              <a:r>
                <a:rPr lang="ru-RU" altLang="ru-RU" sz="16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даты получения извещения</a:t>
              </a:r>
            </a:p>
          </p:txBody>
        </p:sp>
        <p:sp>
          <p:nvSpPr>
            <p:cNvPr id="25610" name="Прямоугольник 21"/>
            <p:cNvSpPr>
              <a:spLocks noChangeArrowheads="1"/>
            </p:cNvSpPr>
            <p:nvPr/>
          </p:nvSpPr>
          <p:spPr bwMode="auto">
            <a:xfrm>
              <a:off x="7170953" y="4605778"/>
              <a:ext cx="2167533" cy="277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РАБОТОДАТЕЛЬ</a:t>
              </a:r>
            </a:p>
          </p:txBody>
        </p:sp>
        <p:sp>
          <p:nvSpPr>
            <p:cNvPr id="25611" name="TextBox 23"/>
            <p:cNvSpPr txBox="1">
              <a:spLocks noChangeArrowheads="1"/>
            </p:cNvSpPr>
            <p:nvPr/>
          </p:nvSpPr>
          <p:spPr bwMode="auto">
            <a:xfrm>
              <a:off x="0" y="4682722"/>
              <a:ext cx="27991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РЕГИОНАЛЬНОЕ ОТДЕЛЕНИЕ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ФОНДА</a:t>
              </a:r>
            </a:p>
          </p:txBody>
        </p:sp>
        <p:cxnSp>
          <p:nvCxnSpPr>
            <p:cNvPr id="25" name="Прямая со стрелкой 24"/>
            <p:cNvCxnSpPr/>
            <p:nvPr/>
          </p:nvCxnSpPr>
          <p:spPr>
            <a:xfrm>
              <a:off x="2819382" y="4032853"/>
              <a:ext cx="4546056" cy="0"/>
            </a:xfrm>
            <a:prstGeom prst="straightConnector1">
              <a:avLst/>
            </a:prstGeom>
            <a:ln w="57150">
              <a:solidFill>
                <a:srgbClr val="0070C0"/>
              </a:solidFill>
              <a:headEnd type="none" w="med" len="med"/>
              <a:tailEnd type="triangl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/>
            <p:cNvCxnSpPr/>
            <p:nvPr/>
          </p:nvCxnSpPr>
          <p:spPr>
            <a:xfrm flipH="1">
              <a:off x="2762657" y="4220365"/>
              <a:ext cx="4546056" cy="0"/>
            </a:xfrm>
            <a:prstGeom prst="straightConnector1">
              <a:avLst/>
            </a:prstGeom>
            <a:ln w="57150">
              <a:solidFill>
                <a:srgbClr val="0070C0"/>
              </a:solidFill>
              <a:headEnd type="none" w="med" len="med"/>
              <a:tailEnd type="triangle" w="med" len="me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Verdana" pitchFamily="34" charset="0"/>
              </a:rPr>
              <a:t>Хранение оригиналов документов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388" y="1844824"/>
            <a:ext cx="88265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Если работодатель представляет в </a:t>
            </a:r>
            <a:r>
              <a:rPr lang="ru-RU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региональное отделение </a:t>
            </a: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Фонда электронные реестры, </a:t>
            </a: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документы на бумажном носителе не представляются и хранятся в организации</a:t>
            </a:r>
            <a:r>
              <a:rPr lang="en-US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Заявления и документы</a:t>
            </a: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направленные в </a:t>
            </a:r>
            <a:r>
              <a:rPr lang="ru-RU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региональное отделение </a:t>
            </a: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Фонда, после вынесения решений о назначении пособий, отказе в выплате пособий по временной нетрудоспособности, о возмещении расходов страхователю на выплату социального пособия на погребение и оплату 4-х дополнительных выходных дней для ухода за детьми-инвалидами </a:t>
            </a: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возвращаются страхователю (застрахованному лицу)</a:t>
            </a:r>
            <a:r>
              <a:rPr lang="en-US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ru-RU" b="1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dirty="0" smtClean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Страхователь осуществляет </a:t>
            </a:r>
            <a:r>
              <a:rPr lang="ru-RU" b="1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хранение документов</a:t>
            </a:r>
            <a:r>
              <a:rPr lang="ru-RU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 порядке и сроки, установленные законодательством.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endParaRPr lang="ru-RU" sz="2000" dirty="0">
              <a:solidFill>
                <a:srgbClr val="0070C0"/>
              </a:solidFill>
              <a:latin typeface="Georgia" panose="02040502050405020303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ятиугольник 18"/>
          <p:cNvSpPr/>
          <p:nvPr/>
        </p:nvSpPr>
        <p:spPr>
          <a:xfrm rot="10800000">
            <a:off x="-2" y="1340767"/>
            <a:ext cx="9143999" cy="461664"/>
          </a:xfrm>
          <a:prstGeom prst="rect">
            <a:avLst/>
          </a:prstGeom>
          <a:gradFill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10800000" scaled="0"/>
          </a:gradFill>
          <a:effectLst/>
          <a:scene3d>
            <a:camera prst="orthographicFront"/>
            <a:lightRig rig="flat" dir="t"/>
          </a:scene3d>
          <a:sp3d prstMaterial="plastic"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2" name="Схема 11"/>
          <p:cNvGraphicFramePr/>
          <p:nvPr/>
        </p:nvGraphicFramePr>
        <p:xfrm>
          <a:off x="389453" y="2276872"/>
          <a:ext cx="8388424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7655" name="Прямоугольник 12"/>
          <p:cNvSpPr>
            <a:spLocks noChangeArrowheads="1"/>
          </p:cNvSpPr>
          <p:nvPr/>
        </p:nvSpPr>
        <p:spPr bwMode="auto">
          <a:xfrm>
            <a:off x="839788" y="1341438"/>
            <a:ext cx="8097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>
                <a:solidFill>
                  <a:srgbClr val="0070C0"/>
                </a:solidFill>
                <a:latin typeface="Verdana" panose="020B0604030504040204" pitchFamily="34" charset="0"/>
              </a:rPr>
              <a:t>ВОЗМЕЩЕНИЕ РАСХОДОВ СТРАХОВАТЕЛЮ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52513"/>
            <a:ext cx="9144000" cy="64611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Нормативные документы, регламентирующие порядок реализации пилотного проекта «Прямые выплаты»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1175" y="1936750"/>
            <a:ext cx="8064500" cy="1046163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Постановление Правительства Российской Федерации от 21.04.2011 №294 «Об особенностях финансового обеспечения, назначения и выплаты …»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9750" y="3132138"/>
            <a:ext cx="8064500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Приказ Фонда социального страхования Российской Федерации от 24.11.2017 №578 «Об утверждении форм документов, применяемых для выплаты…»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38869" y="5483443"/>
            <a:ext cx="8064500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Приказ Минздравсоцразвития Российской Федерации от 11.07.2011 №709н «Об утверждении формы заявления о возмещении…»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38869" y="4301369"/>
            <a:ext cx="8064500" cy="1046162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Приказ Фонда социального страхования Российской Федерации от 24.11.2017 №579 «Об утверждении форм реестров сведений…»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0825" y="2565400"/>
            <a:ext cx="8569325" cy="1712913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4411663"/>
            <a:ext cx="8569325" cy="2330450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820738"/>
            <a:ext cx="9132888" cy="37941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12700" algn="ctr">
            <a:noFill/>
            <a:miter lim="800000"/>
            <a:headEnd/>
            <a:tailEnd/>
          </a:ln>
          <a:effectLst/>
          <a:extLst/>
        </p:spPr>
        <p:txBody>
          <a:bodyPr lIns="91385" tIns="45695" rIns="91385" bIns="45695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>
              <a:lnSpc>
                <a:spcPct val="110000"/>
              </a:lnSpc>
              <a:defRPr/>
            </a:pPr>
            <a:r>
              <a:rPr lang="ru-RU" altLang="ru-RU" sz="1700" b="1" dirty="0" smtClean="0">
                <a:solidFill>
                  <a:srgbClr val="0070C0"/>
                </a:solidFill>
                <a:latin typeface="Verdana" pitchFamily="34" charset="0"/>
              </a:rPr>
              <a:t>СХЕМА ВОЗМЕЩЕНИЯ РАСХОДОВ</a:t>
            </a:r>
          </a:p>
        </p:txBody>
      </p:sp>
      <p:grpSp>
        <p:nvGrpSpPr>
          <p:cNvPr id="28685" name="Группа 45"/>
          <p:cNvGrpSpPr>
            <a:grpSpLocks/>
          </p:cNvGrpSpPr>
          <p:nvPr/>
        </p:nvGrpSpPr>
        <p:grpSpPr bwMode="auto">
          <a:xfrm>
            <a:off x="339725" y="2565400"/>
            <a:ext cx="8372475" cy="1676400"/>
            <a:chOff x="339148" y="2481775"/>
            <a:chExt cx="8373111" cy="1677644"/>
          </a:xfrm>
        </p:grpSpPr>
        <p:grpSp>
          <p:nvGrpSpPr>
            <p:cNvPr id="28694" name="Group 38"/>
            <p:cNvGrpSpPr>
              <a:grpSpLocks/>
            </p:cNvGrpSpPr>
            <p:nvPr/>
          </p:nvGrpSpPr>
          <p:grpSpPr bwMode="auto">
            <a:xfrm>
              <a:off x="339148" y="3090990"/>
              <a:ext cx="8373111" cy="1068429"/>
              <a:chOff x="1614" y="4383"/>
              <a:chExt cx="9322" cy="1134"/>
            </a:xfrm>
          </p:grpSpPr>
          <p:sp>
            <p:nvSpPr>
              <p:cNvPr id="28696" name="AutoShape 40"/>
              <p:cNvSpPr>
                <a:spLocks noChangeArrowheads="1"/>
              </p:cNvSpPr>
              <p:nvPr/>
            </p:nvSpPr>
            <p:spPr bwMode="auto">
              <a:xfrm>
                <a:off x="3978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 доп. расходов на выплату пособия по временной нетрудоспособности за счет межбюджетных трансфертов. Документы, подтверждающие стаж</a:t>
                </a:r>
              </a:p>
            </p:txBody>
          </p:sp>
          <p:sp>
            <p:nvSpPr>
              <p:cNvPr id="28697" name="AutoShape 41"/>
              <p:cNvSpPr>
                <a:spLocks noChangeArrowheads="1"/>
              </p:cNvSpPr>
              <p:nvPr/>
            </p:nvSpPr>
            <p:spPr bwMode="auto">
              <a:xfrm>
                <a:off x="1614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расходов, копия приказа о предоставлении дополнительных выходных дней для ухода за детьми-инвалидами</a:t>
                </a:r>
              </a:p>
            </p:txBody>
          </p:sp>
          <p:sp>
            <p:nvSpPr>
              <p:cNvPr id="28698" name="AutoShape 42"/>
              <p:cNvSpPr>
                <a:spLocks noChangeArrowheads="1"/>
              </p:cNvSpPr>
              <p:nvPr/>
            </p:nvSpPr>
            <p:spPr bwMode="auto">
              <a:xfrm>
                <a:off x="6407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 произведенных расходов на предупредительные меры, документы, подтверждающие расходы</a:t>
                </a:r>
              </a:p>
            </p:txBody>
          </p:sp>
          <p:sp>
            <p:nvSpPr>
              <p:cNvPr id="28699" name="AutoShape 43"/>
              <p:cNvSpPr>
                <a:spLocks noChangeArrowheads="1"/>
              </p:cNvSpPr>
              <p:nvPr/>
            </p:nvSpPr>
            <p:spPr bwMode="auto">
              <a:xfrm>
                <a:off x="8812" y="4383"/>
                <a:ext cx="2124" cy="1134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 anchor="ctr"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altLang="ru-RU" sz="1000" dirty="0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 о возмещении расходов на выплату социального пособия на погребение, справка о смерти</a:t>
                </a:r>
              </a:p>
            </p:txBody>
          </p:sp>
        </p:grpSp>
        <p:sp>
          <p:nvSpPr>
            <p:cNvPr id="28695" name="Прямоугольник 36"/>
            <p:cNvSpPr>
              <a:spLocks noChangeArrowheads="1"/>
            </p:cNvSpPr>
            <p:nvPr/>
          </p:nvSpPr>
          <p:spPr bwMode="auto">
            <a:xfrm>
              <a:off x="1763688" y="2481775"/>
              <a:ext cx="5472608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ts val="12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b="1" dirty="0">
                  <a:solidFill>
                    <a:srgbClr val="0070C0"/>
                  </a:solidFill>
                  <a:latin typeface="Verdana" panose="020B0604030504040204" pitchFamily="34" charset="0"/>
                </a:rPr>
                <a:t>Страхователь</a:t>
              </a: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</a:rPr>
                <a:t> </a:t>
              </a:r>
              <a:endParaRPr lang="en-US" altLang="ru-RU" sz="1200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>
                <a:lnSpc>
                  <a:spcPts val="12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</a:rPr>
                <a:t>(срок не установлен, о необходимости обращения </a:t>
              </a:r>
              <a:endParaRPr lang="en-US" altLang="ru-RU" sz="1200" dirty="0">
                <a:solidFill>
                  <a:srgbClr val="0070C0"/>
                </a:solidFill>
                <a:latin typeface="Verdana" panose="020B0604030504040204" pitchFamily="34" charset="0"/>
              </a:endParaRPr>
            </a:p>
            <a:p>
              <a:pPr algn="ctr">
                <a:lnSpc>
                  <a:spcPts val="12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принимает решение самостоятельно)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2051844" y="5214938"/>
            <a:ext cx="5040313" cy="1368425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>
              <a:buClr>
                <a:schemeClr val="bg1"/>
              </a:buClr>
              <a:buFont typeface="Wingdings" pitchFamily="2" charset="2"/>
              <a:buChar char="q"/>
              <a:defRPr/>
            </a:pPr>
            <a:endParaRPr lang="en-US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>
              <a:buClr>
                <a:schemeClr val="bg1"/>
              </a:buClr>
              <a:buFont typeface="Wingdings" pitchFamily="2" charset="2"/>
              <a:buChar char="q"/>
              <a:defRPr/>
            </a:pPr>
            <a:endParaRPr lang="en-US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Оплата 4-х дополнительных дней для ухода за детьми-инвалидами</a:t>
            </a:r>
            <a:endParaRPr lang="en-US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Расходы на выплату пособия по временной нетрудоспособности за счет межбюджетных трансфертов</a:t>
            </a: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Социальное пособие на погребение</a:t>
            </a:r>
          </a:p>
          <a:p>
            <a:pPr algn="just">
              <a:buClr>
                <a:schemeClr val="accent6"/>
              </a:buClr>
              <a:buFont typeface="Wingdings" pitchFamily="2" charset="2"/>
              <a:buChar char="q"/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Предупредительные меры по сокращению травматизма</a:t>
            </a:r>
          </a:p>
          <a:p>
            <a:pPr algn="just">
              <a:buClr>
                <a:schemeClr val="bg1"/>
              </a:buClr>
              <a:defRPr/>
            </a:pPr>
            <a:endParaRPr lang="ru-RU" altLang="ru-RU" sz="12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Clr>
                <a:srgbClr val="E46C0A"/>
              </a:buClr>
              <a:defRPr/>
            </a:pPr>
            <a:endParaRPr lang="ru-RU" altLang="ru-RU" sz="12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28687" name="Прямоугольник 38"/>
          <p:cNvSpPr>
            <a:spLocks noChangeArrowheads="1"/>
          </p:cNvSpPr>
          <p:nvPr/>
        </p:nvSpPr>
        <p:spPr bwMode="auto">
          <a:xfrm>
            <a:off x="779463" y="4411663"/>
            <a:ext cx="73453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Региональное отделение Фонда </a:t>
            </a:r>
            <a:endParaRPr lang="en-US" altLang="ru-RU" sz="1200" b="1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(для принятия решения</a:t>
            </a:r>
            <a:r>
              <a:rPr lang="en-US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 -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 </a:t>
            </a: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10 рабочих дней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, </a:t>
            </a:r>
            <a:r>
              <a:rPr lang="ru-RU" altLang="ru-RU" sz="1200" b="1" dirty="0">
                <a:solidFill>
                  <a:srgbClr val="0070C0"/>
                </a:solidFill>
                <a:latin typeface="Verdana" panose="020B0604030504040204" pitchFamily="34" charset="0"/>
              </a:rPr>
              <a:t>не позднее 2 рабочих дней </a:t>
            </a: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перечисляет</a:t>
            </a:r>
            <a:endParaRPr lang="en-US" altLang="ru-RU" sz="1200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70C0"/>
                </a:solidFill>
                <a:latin typeface="Verdana" panose="020B0604030504040204" pitchFamily="34" charset="0"/>
              </a:rPr>
              <a:t> на расчетный счет </a:t>
            </a:r>
            <a:r>
              <a:rPr lang="ru-RU" altLang="ru-RU" sz="12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страхователя)</a:t>
            </a:r>
            <a:endParaRPr lang="ru-RU" altLang="ru-RU" sz="1200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057525" y="1255713"/>
            <a:ext cx="3028950" cy="1309687"/>
            <a:chOff x="1289050" y="1255713"/>
            <a:chExt cx="3028950" cy="1309687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289050" y="1255713"/>
              <a:ext cx="3028950" cy="1093787"/>
            </a:xfrm>
            <a:prstGeom prst="rect">
              <a:avLst/>
            </a:prstGeom>
            <a:noFill/>
            <a:ln w="12700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681" name="AutoShape 37"/>
            <p:cNvSpPr>
              <a:spLocks noChangeArrowheads="1"/>
            </p:cNvSpPr>
            <p:nvPr/>
          </p:nvSpPr>
          <p:spPr bwMode="auto">
            <a:xfrm>
              <a:off x="1395413" y="1658938"/>
              <a:ext cx="2816225" cy="6381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ru-RU" altLang="ru-RU" sz="1000" dirty="0">
                  <a:solidFill>
                    <a:srgbClr val="0070C0"/>
                  </a:solidFill>
                  <a:latin typeface="Verdana" panose="020B0604030504040204" pitchFamily="34" charset="0"/>
                </a:rPr>
                <a:t>Заявление о выплате соответствующего вида пособия, документы, необходимые для назначения и выплаты пособия</a:t>
              </a:r>
            </a:p>
          </p:txBody>
        </p:sp>
        <p:sp>
          <p:nvSpPr>
            <p:cNvPr id="28683" name="TextBox 34"/>
            <p:cNvSpPr txBox="1">
              <a:spLocks noChangeArrowheads="1"/>
            </p:cNvSpPr>
            <p:nvPr/>
          </p:nvSpPr>
          <p:spPr bwMode="auto">
            <a:xfrm>
              <a:off x="1529556" y="1268413"/>
              <a:ext cx="2547938" cy="385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10800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b="1">
                  <a:solidFill>
                    <a:srgbClr val="0070C0"/>
                  </a:solidFill>
                  <a:latin typeface="Verdana" panose="020B0604030504040204" pitchFamily="34" charset="0"/>
                </a:rPr>
                <a:t>Застрахованное лицо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400" b="1">
                <a:solidFill>
                  <a:srgbClr val="0070C0"/>
                </a:solidFill>
                <a:latin typeface="Verdana" panose="020B0604030504040204" pitchFamily="34" charset="0"/>
              </a:endParaRPr>
            </a:p>
          </p:txBody>
        </p:sp>
        <p:cxnSp>
          <p:nvCxnSpPr>
            <p:cNvPr id="4" name="Прямая со стрелкой 3"/>
            <p:cNvCxnSpPr/>
            <p:nvPr/>
          </p:nvCxnSpPr>
          <p:spPr>
            <a:xfrm>
              <a:off x="2803525" y="2349500"/>
              <a:ext cx="0" cy="215900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Прямая со стрелкой 26"/>
          <p:cNvCxnSpPr>
            <a:stCxn id="7" idx="2"/>
            <a:endCxn id="6" idx="0"/>
          </p:cNvCxnSpPr>
          <p:nvPr/>
        </p:nvCxnSpPr>
        <p:spPr>
          <a:xfrm>
            <a:off x="4535488" y="4278313"/>
            <a:ext cx="0" cy="133350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Группа 52"/>
          <p:cNvGrpSpPr/>
          <p:nvPr/>
        </p:nvGrpSpPr>
        <p:grpSpPr>
          <a:xfrm>
            <a:off x="107504" y="3421336"/>
            <a:ext cx="144016" cy="2155082"/>
            <a:chOff x="107504" y="3421336"/>
            <a:chExt cx="144016" cy="215508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14" name="Прямая соединительная линия 13"/>
            <p:cNvCxnSpPr>
              <a:stCxn id="6" idx="1"/>
            </p:cNvCxnSpPr>
            <p:nvPr/>
          </p:nvCxnSpPr>
          <p:spPr>
            <a:xfrm flipH="1">
              <a:off x="107504" y="5576418"/>
              <a:ext cx="14401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flipV="1">
              <a:off x="107504" y="3421336"/>
              <a:ext cx="0" cy="2155082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/>
            <p:cNvCxnSpPr>
              <a:endCxn id="7" idx="1"/>
            </p:cNvCxnSpPr>
            <p:nvPr/>
          </p:nvCxnSpPr>
          <p:spPr>
            <a:xfrm>
              <a:off x="107504" y="3421336"/>
              <a:ext cx="144016" cy="1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одним вырезанным углом 7"/>
          <p:cNvSpPr/>
          <p:nvPr/>
        </p:nvSpPr>
        <p:spPr>
          <a:xfrm>
            <a:off x="0" y="1773238"/>
            <a:ext cx="6084888" cy="5048250"/>
          </a:xfrm>
          <a:prstGeom prst="snip1Rect">
            <a:avLst>
              <a:gd name="adj" fmla="val 27991"/>
            </a:avLst>
          </a:prstGeom>
          <a:noFill/>
          <a:ln w="127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985838"/>
            <a:ext cx="9144000" cy="64611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7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ВОЗМЕЩЕНИЕ РАСХОДОВ СТРАХОВАТЕЛЕЙ </a:t>
            </a:r>
          </a:p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НА ПРЕДУПРЕДИТЕЛЬНЫЕ МЕРЫ</a:t>
            </a:r>
          </a:p>
        </p:txBody>
      </p:sp>
      <p:pic>
        <p:nvPicPr>
          <p:cNvPr id="30725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675" y="1677988"/>
            <a:ext cx="2028825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3881438"/>
            <a:ext cx="2451100" cy="227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TextBox 13"/>
          <p:cNvSpPr txBox="1">
            <a:spLocks noChangeArrowheads="1"/>
          </p:cNvSpPr>
          <p:nvPr/>
        </p:nvSpPr>
        <p:spPr bwMode="auto">
          <a:xfrm>
            <a:off x="-55563" y="3513138"/>
            <a:ext cx="16557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1. </a:t>
            </a: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Получение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разрешения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(до 1 августа)</a:t>
            </a:r>
          </a:p>
        </p:txBody>
      </p:sp>
      <p:sp>
        <p:nvSpPr>
          <p:cNvPr id="30728" name="TextBox 14"/>
          <p:cNvSpPr txBox="1">
            <a:spLocks noChangeArrowheads="1"/>
          </p:cNvSpPr>
          <p:nvPr/>
        </p:nvSpPr>
        <p:spPr bwMode="auto">
          <a:xfrm>
            <a:off x="935038" y="5903913"/>
            <a:ext cx="18605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2. </a:t>
            </a: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Проведение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запланированных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мероприятий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(до 1 декабря)</a:t>
            </a:r>
          </a:p>
        </p:txBody>
      </p:sp>
      <p:pic>
        <p:nvPicPr>
          <p:cNvPr id="30729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338" y="1614488"/>
            <a:ext cx="2459037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Рисунок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275" y="1698625"/>
            <a:ext cx="1989138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TextBox 19"/>
          <p:cNvSpPr txBox="1">
            <a:spLocks noChangeArrowheads="1"/>
          </p:cNvSpPr>
          <p:nvPr/>
        </p:nvSpPr>
        <p:spPr bwMode="auto">
          <a:xfrm>
            <a:off x="2033588" y="3541713"/>
            <a:ext cx="3235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3. </a:t>
            </a: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Документы, подтверждающие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произведенные расходы</a:t>
            </a:r>
          </a:p>
        </p:txBody>
      </p:sp>
      <p:sp>
        <p:nvSpPr>
          <p:cNvPr id="30732" name="TextBox 20"/>
          <p:cNvSpPr txBox="1">
            <a:spLocks noChangeArrowheads="1"/>
          </p:cNvSpPr>
          <p:nvPr/>
        </p:nvSpPr>
        <p:spPr bwMode="auto">
          <a:xfrm>
            <a:off x="3262313" y="5903913"/>
            <a:ext cx="280352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070C0"/>
                </a:solidFill>
                <a:latin typeface="Verdana" panose="020B0604030504040204" pitchFamily="34" charset="0"/>
              </a:rPr>
              <a:t>4. 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Заявление о возмещении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произведенных расходов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070C0"/>
                </a:solidFill>
                <a:latin typeface="Verdana" panose="020B0604030504040204" pitchFamily="34" charset="0"/>
              </a:rPr>
              <a:t>(не позднее 15 декабря)</a:t>
            </a:r>
          </a:p>
        </p:txBody>
      </p:sp>
      <p:sp>
        <p:nvSpPr>
          <p:cNvPr id="30733" name="TextBox 21"/>
          <p:cNvSpPr txBox="1">
            <a:spLocks noChangeArrowheads="1"/>
          </p:cNvSpPr>
          <p:nvPr/>
        </p:nvSpPr>
        <p:spPr bwMode="auto">
          <a:xfrm>
            <a:off x="7213600" y="3143250"/>
            <a:ext cx="1998663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5. Возмещение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расходов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(5 рабочих дней)</a:t>
            </a:r>
          </a:p>
        </p:txBody>
      </p:sp>
      <p:pic>
        <p:nvPicPr>
          <p:cNvPr id="30734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775" y="4065588"/>
            <a:ext cx="2030413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Шеврон 10"/>
          <p:cNvSpPr/>
          <p:nvPr/>
        </p:nvSpPr>
        <p:spPr>
          <a:xfrm>
            <a:off x="5829300" y="2349500"/>
            <a:ext cx="360363" cy="360363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4" name="Шеврон 23"/>
          <p:cNvSpPr/>
          <p:nvPr/>
        </p:nvSpPr>
        <p:spPr>
          <a:xfrm>
            <a:off x="6203950" y="2349500"/>
            <a:ext cx="360363" cy="360363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Шеврон 24"/>
          <p:cNvSpPr/>
          <p:nvPr/>
        </p:nvSpPr>
        <p:spPr>
          <a:xfrm>
            <a:off x="6573838" y="2347913"/>
            <a:ext cx="360362" cy="360362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0738" name="TextBox 11"/>
          <p:cNvSpPr txBox="1">
            <a:spLocks noChangeArrowheads="1"/>
          </p:cNvSpPr>
          <p:nvPr/>
        </p:nvSpPr>
        <p:spPr bwMode="auto">
          <a:xfrm>
            <a:off x="6065838" y="5465763"/>
            <a:ext cx="314642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Расходы, фактически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произведенные страхователем,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но не подтвержденные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документами о целевом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использовании средств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не подлежат возмещению</a:t>
            </a:r>
          </a:p>
        </p:txBody>
      </p:sp>
      <p:sp>
        <p:nvSpPr>
          <p:cNvPr id="28" name="Шеврон 27"/>
          <p:cNvSpPr/>
          <p:nvPr/>
        </p:nvSpPr>
        <p:spPr>
          <a:xfrm>
            <a:off x="6908800" y="2347913"/>
            <a:ext cx="360363" cy="360362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0740" name="TextBox 22"/>
          <p:cNvSpPr txBox="1">
            <a:spLocks noChangeArrowheads="1"/>
          </p:cNvSpPr>
          <p:nvPr/>
        </p:nvSpPr>
        <p:spPr bwMode="auto">
          <a:xfrm>
            <a:off x="7358063" y="3910013"/>
            <a:ext cx="579437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1500">
                <a:solidFill>
                  <a:srgbClr val="0070C0"/>
                </a:solidFill>
                <a:latin typeface="Minion Pro Cond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1025525"/>
            <a:ext cx="9144000" cy="64611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FF0000"/>
                </a:solidFill>
                <a:latin typeface="Verdana" pitchFamily="34" charset="0"/>
              </a:rPr>
              <a:t>Страхователь не представляет в региональное отделение Фонда документы или реестр сведений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8750" y="2601912"/>
            <a:ext cx="8826500" cy="2195239"/>
          </a:xfrm>
          <a:prstGeom prst="rect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Clr>
                <a:srgbClr val="E46C0A"/>
              </a:buClr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по временной нетрудоспособности (в том числе в связи с несчастным случаем на производстве и профзаболеванием)</a:t>
            </a:r>
            <a:r>
              <a:rPr lang="en-US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</a:p>
          <a:p>
            <a:pPr algn="just" eaLnBrk="1" hangingPunct="1">
              <a:buClr>
                <a:srgbClr val="E46C0A"/>
              </a:buClr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по беременности и родам;</a:t>
            </a:r>
          </a:p>
          <a:p>
            <a:pPr algn="just" eaLnBrk="1" hangingPunct="1">
              <a:buClr>
                <a:srgbClr val="E46C0A"/>
              </a:buClr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по </a:t>
            </a:r>
            <a:r>
              <a:rPr lang="ru-RU" altLang="ru-RU" sz="1600" b="1" dirty="0">
                <a:solidFill>
                  <a:srgbClr val="0070C0"/>
                </a:solidFill>
                <a:latin typeface="Verdana" pitchFamily="34" charset="0"/>
              </a:rPr>
              <a:t>уходу за ребенком</a:t>
            </a:r>
            <a:r>
              <a:rPr lang="en-US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sz="1600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marL="0" indent="0" algn="just" eaLnBrk="1" hangingPunct="1">
              <a:buClr>
                <a:srgbClr val="E46C0A"/>
              </a:buClr>
              <a:defRPr/>
            </a:pPr>
            <a:r>
              <a:rPr lang="ru-RU" altLang="ru-RU" sz="1600" i="1" dirty="0" smtClean="0">
                <a:solidFill>
                  <a:srgbClr val="0070C0"/>
                </a:solidFill>
                <a:latin typeface="Verdana" pitchFamily="34" charset="0"/>
              </a:rPr>
              <a:t>*   Уважительные причины - Приказ Минздравсоцразвития от 31.01.2007 №74</a:t>
            </a:r>
          </a:p>
          <a:p>
            <a:pPr algn="just" eaLnBrk="1" hangingPunct="1">
              <a:buClr>
                <a:srgbClr val="E46C0A"/>
              </a:buClr>
              <a:buFont typeface="Arial" charset="0"/>
              <a:buChar char="•"/>
              <a:defRPr/>
            </a:pPr>
            <a:endParaRPr lang="ru-RU" altLang="ru-RU" sz="1600" i="1" dirty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Clr>
                <a:srgbClr val="E46C0A"/>
              </a:buClr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при постановке на учет в ранние сроки беременности</a:t>
            </a:r>
            <a:r>
              <a:rPr lang="en-US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</a:p>
          <a:p>
            <a:pPr algn="just" eaLnBrk="1" hangingPunct="1">
              <a:buClr>
                <a:srgbClr val="E46C0A"/>
              </a:buClr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при рождении ребенка</a:t>
            </a:r>
            <a:r>
              <a:rPr lang="en-US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</a:p>
          <a:p>
            <a:pPr algn="just" eaLnBrk="1" hangingPunct="1">
              <a:buClr>
                <a:srgbClr val="E46C0A"/>
              </a:buClr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на погребение</a:t>
            </a:r>
            <a:r>
              <a:rPr lang="ru-RU" altLang="ru-RU" sz="1600" b="1" dirty="0">
                <a:solidFill>
                  <a:srgbClr val="0070C0"/>
                </a:solidFill>
                <a:latin typeface="Verdana" pitchFamily="34" charset="0"/>
              </a:rPr>
              <a:t>.</a:t>
            </a:r>
            <a:endParaRPr lang="ru-RU" altLang="ru-RU" sz="1600" b="1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8750" y="5073733"/>
            <a:ext cx="8826500" cy="1512887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Clr>
                <a:srgbClr val="E46C0A"/>
              </a:buClr>
              <a:buFont typeface="Wingdings" pitchFamily="2" charset="2"/>
              <a:buChar char="q"/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если листок нетрудоспособности в связи с заболеванием или травмой выдан на срок </a:t>
            </a:r>
            <a:r>
              <a:rPr lang="ru-RU" altLang="ru-RU" sz="1600" b="1" u="sng" dirty="0" smtClean="0">
                <a:solidFill>
                  <a:srgbClr val="0070C0"/>
                </a:solidFill>
                <a:latin typeface="Verdana" pitchFamily="34" charset="0"/>
              </a:rPr>
              <a:t>до 3 календарных дней</a:t>
            </a: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 (оплата осуществляется за счет средств работодателя).</a:t>
            </a:r>
          </a:p>
        </p:txBody>
      </p:sp>
      <p:sp>
        <p:nvSpPr>
          <p:cNvPr id="31751" name="Прямоугольник 1"/>
          <p:cNvSpPr>
            <a:spLocks noChangeArrowheads="1"/>
          </p:cNvSpPr>
          <p:nvPr/>
        </p:nvSpPr>
        <p:spPr bwMode="auto">
          <a:xfrm>
            <a:off x="111125" y="2060848"/>
            <a:ext cx="8826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70C0"/>
                </a:solidFill>
                <a:latin typeface="Verdana" panose="020B0604030504040204" pitchFamily="34" charset="0"/>
              </a:rPr>
              <a:t>В случае, если пропущены сроки обращения за пособиями: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2238" y="1556792"/>
            <a:ext cx="8899525" cy="1077218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marL="0" indent="0" algn="ctr" eaLnBrk="1" hangingPunct="1">
              <a:defRPr/>
            </a:pPr>
            <a:r>
              <a:rPr lang="ru-RU" altLang="ru-RU" sz="1600" b="1" dirty="0" smtClean="0">
                <a:latin typeface="Verdana" pitchFamily="34" charset="0"/>
              </a:rPr>
              <a:t>За непредставление документов, недостоверность либо сокрытие сведений, влияющих на право получения застрахованным лицом пособия или исчисление его размера страхователь несет ответственность в соответствии с законодательством РФ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FF0000"/>
                </a:solidFill>
                <a:latin typeface="Verdana" pitchFamily="34" charset="0"/>
              </a:rPr>
              <a:t>Ответственность</a:t>
            </a:r>
            <a:r>
              <a:rPr lang="en-US" altLang="ru-RU" sz="2000" b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altLang="ru-RU" sz="2000" b="1" dirty="0" smtClean="0">
                <a:solidFill>
                  <a:srgbClr val="FF0000"/>
                </a:solidFill>
                <a:latin typeface="Verdana" pitchFamily="34" charset="0"/>
              </a:rPr>
              <a:t>страхователя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2239" y="3573563"/>
            <a:ext cx="8899524" cy="2951781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dirty="0" smtClean="0">
                <a:latin typeface="Verdana" pitchFamily="34" charset="0"/>
              </a:rPr>
              <a:t>Часть 4 ст. 15.33 КоАП</a:t>
            </a:r>
          </a:p>
          <a:p>
            <a:pPr algn="just" eaLnBrk="1" hangingPunct="1">
              <a:defRPr/>
            </a:pPr>
            <a:r>
              <a:rPr lang="ru-RU" altLang="ru-RU" sz="1400" dirty="0" smtClean="0">
                <a:latin typeface="Verdana" pitchFamily="34" charset="0"/>
              </a:rPr>
              <a:t>Непредставление в установленный законодательством Российской Федерации о страховых взносах срок либо отказ от представления в орган государственного внебюджетного фонда, осуществляющий контроль за правильностью выплаты обязательного страхового обеспечения по обязательному социальному страхованию на случай временной нетрудоспособности и в связи с материнством, а также его должностным лицам оформленных в установленном порядке документов и (или) иных сведений, необходимых для осуществления контроля за правильностью выплаты страхового обеспечения по обязательному социальному страхованию на случай временной нетрудоспособности и в связи с материнством, а равно представление таких сведений в неполном объеме или искаженном виде – </a:t>
            </a:r>
          </a:p>
          <a:p>
            <a:pPr algn="just" eaLnBrk="1" hangingPunct="1">
              <a:defRPr/>
            </a:pPr>
            <a:r>
              <a:rPr lang="ru-RU" altLang="ru-RU" sz="1400" b="1" dirty="0" smtClean="0">
                <a:latin typeface="Verdana" pitchFamily="34" charset="0"/>
              </a:rPr>
              <a:t>влечет наложение административного штрафа на должностных лиц в размере от 300 до 500 рублей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" y="3089573"/>
            <a:ext cx="9144000" cy="369332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FF0000"/>
                </a:solidFill>
                <a:latin typeface="Verdana" pitchFamily="34" charset="0"/>
              </a:rPr>
              <a:t>АДМИНИСТРАТИВНАЯ ОТВЕТСТВЕННОСТЬ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6232" y="3717032"/>
            <a:ext cx="8431534" cy="1323439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defRPr/>
            </a:pPr>
            <a:r>
              <a:rPr lang="ru-RU" altLang="ru-RU" sz="2000" dirty="0" smtClean="0">
                <a:latin typeface="Verdana" pitchFamily="34" charset="0"/>
              </a:rPr>
              <a:t>	Расходы, излишне понесенные страховщиком в связи с сокрытием</a:t>
            </a:r>
            <a:r>
              <a:rPr lang="en-US" altLang="ru-RU" sz="2000" dirty="0" smtClean="0">
                <a:latin typeface="Verdana" pitchFamily="34" charset="0"/>
              </a:rPr>
              <a:t> </a:t>
            </a:r>
            <a:r>
              <a:rPr lang="ru-RU" altLang="ru-RU" sz="2000" dirty="0" smtClean="0">
                <a:latin typeface="Verdana" pitchFamily="34" charset="0"/>
              </a:rPr>
              <a:t>или недостоверностью представленных страхователем сведений, подлежат возмещению страхователем в соответствии с законодательством РФ.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FF0000"/>
                </a:solidFill>
                <a:latin typeface="Verdana" pitchFamily="34" charset="0"/>
              </a:rPr>
              <a:t>Ответственность</a:t>
            </a:r>
            <a:r>
              <a:rPr lang="en-US" altLang="ru-RU" sz="2000" b="1" dirty="0" smtClean="0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ru-RU" altLang="ru-RU" sz="2000" b="1" dirty="0" smtClean="0">
                <a:solidFill>
                  <a:srgbClr val="FF0000"/>
                </a:solidFill>
                <a:latin typeface="Verdana" pitchFamily="34" charset="0"/>
              </a:rPr>
              <a:t>страхователя</a:t>
            </a:r>
          </a:p>
        </p:txBody>
      </p:sp>
      <p:pic>
        <p:nvPicPr>
          <p:cNvPr id="8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482" y="1772816"/>
            <a:ext cx="2459037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6"/>
          <p:cNvSpPr>
            <a:spLocks noChangeArrowheads="1"/>
          </p:cNvSpPr>
          <p:nvPr/>
        </p:nvSpPr>
        <p:spPr bwMode="auto">
          <a:xfrm>
            <a:off x="356232" y="5227756"/>
            <a:ext cx="8431535" cy="646331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latin typeface="Verdana" panose="020B0604030504040204" pitchFamily="34" charset="0"/>
              </a:rPr>
              <a:t>КОНТРОЛЬ</a:t>
            </a:r>
            <a:r>
              <a:rPr lang="ru-RU" altLang="ru-RU" sz="1800" dirty="0" smtClean="0">
                <a:latin typeface="Verdana" panose="020B0604030504040204" pitchFamily="34" charset="0"/>
              </a:rPr>
              <a:t> </a:t>
            </a:r>
            <a:r>
              <a:rPr lang="ru-RU" altLang="ru-RU" sz="1800" dirty="0">
                <a:latin typeface="Verdana" panose="020B0604030504040204" pitchFamily="34" charset="0"/>
              </a:rPr>
              <a:t>за полнотой и достоверностью сведений осуществляют территориальные органы Фонда в установленном порядке</a:t>
            </a:r>
            <a:r>
              <a:rPr lang="ru-RU" altLang="ru-RU" sz="1800" dirty="0" smtClean="0">
                <a:latin typeface="Verdana" panose="020B0604030504040204" pitchFamily="34" charset="0"/>
              </a:rPr>
              <a:t>.</a:t>
            </a:r>
            <a:endParaRPr lang="ru-RU" altLang="ru-RU" sz="18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13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Прямоугольник 5"/>
          <p:cNvSpPr>
            <a:spLocks noChangeArrowheads="1"/>
          </p:cNvSpPr>
          <p:nvPr/>
        </p:nvSpPr>
        <p:spPr bwMode="auto">
          <a:xfrm>
            <a:off x="20638" y="1457325"/>
            <a:ext cx="9144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Страхователь в </a:t>
            </a:r>
            <a:r>
              <a:rPr lang="ru-RU" altLang="ru-RU" sz="1400" b="1">
                <a:solidFill>
                  <a:srgbClr val="0070C0"/>
                </a:solidFill>
                <a:latin typeface="Verdana" panose="020B0604030504040204" pitchFamily="34" charset="0"/>
              </a:rPr>
              <a:t>3-дневный срок </a:t>
            </a:r>
            <a:r>
              <a:rPr lang="ru-RU" altLang="ru-RU" sz="1400">
                <a:solidFill>
                  <a:srgbClr val="0070C0"/>
                </a:solidFill>
                <a:latin typeface="Verdana" panose="020B0604030504040204" pitchFamily="34" charset="0"/>
              </a:rPr>
              <a:t>направляет в региональное отделение Фонда уведомление о прекращении права застрахованного лица на получение ежемесячного пособия по уходу за ребенком в следующих случаях:</a:t>
            </a:r>
          </a:p>
        </p:txBody>
      </p:sp>
      <p:pic>
        <p:nvPicPr>
          <p:cNvPr id="26628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97088"/>
            <a:ext cx="203676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Прямоугольник 7"/>
          <p:cNvSpPr>
            <a:spLocks noChangeArrowheads="1"/>
          </p:cNvSpPr>
          <p:nvPr/>
        </p:nvSpPr>
        <p:spPr bwMode="auto">
          <a:xfrm>
            <a:off x="55563" y="3440113"/>
            <a:ext cx="1925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прекращение с ним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трудовых отношений</a:t>
            </a:r>
          </a:p>
        </p:txBody>
      </p:sp>
      <p:sp>
        <p:nvSpPr>
          <p:cNvPr id="26630" name="Прямоугольник 10"/>
          <p:cNvSpPr>
            <a:spLocks noChangeArrowheads="1"/>
          </p:cNvSpPr>
          <p:nvPr/>
        </p:nvSpPr>
        <p:spPr bwMode="auto">
          <a:xfrm>
            <a:off x="3392488" y="3398838"/>
            <a:ext cx="2359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начала (возобновления) его работы на условиях полного рабочего дня</a:t>
            </a:r>
          </a:p>
        </p:txBody>
      </p:sp>
      <p:pic>
        <p:nvPicPr>
          <p:cNvPr id="26631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0" y="2117725"/>
            <a:ext cx="1346200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Прямоугольник 13"/>
          <p:cNvSpPr>
            <a:spLocks noChangeArrowheads="1"/>
          </p:cNvSpPr>
          <p:nvPr/>
        </p:nvSpPr>
        <p:spPr bwMode="auto">
          <a:xfrm>
            <a:off x="6246813" y="3440113"/>
            <a:ext cx="2921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смерти его ребенка,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либо лишения родительских прав</a:t>
            </a:r>
          </a:p>
        </p:txBody>
      </p:sp>
      <p:pic>
        <p:nvPicPr>
          <p:cNvPr id="26633" name="Рисунок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086225"/>
            <a:ext cx="1833563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4" name="Прямоугольник 15"/>
          <p:cNvSpPr>
            <a:spLocks noChangeArrowheads="1"/>
          </p:cNvSpPr>
          <p:nvPr/>
        </p:nvSpPr>
        <p:spPr bwMode="auto">
          <a:xfrm>
            <a:off x="-6350" y="5718175"/>
            <a:ext cx="31623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очередной ежегодный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отпуск лица, работающего на условиях неполного рабочего времени</a:t>
            </a:r>
          </a:p>
        </p:txBody>
      </p:sp>
      <p:pic>
        <p:nvPicPr>
          <p:cNvPr id="26635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4125" y="4097338"/>
            <a:ext cx="1547813" cy="162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6" name="Прямоугольник 17"/>
          <p:cNvSpPr>
            <a:spLocks noChangeArrowheads="1"/>
          </p:cNvSpPr>
          <p:nvPr/>
        </p:nvSpPr>
        <p:spPr bwMode="auto">
          <a:xfrm>
            <a:off x="3435350" y="5722938"/>
            <a:ext cx="2314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начало отпуска по беременности и родам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0" y="900009"/>
            <a:ext cx="9144000" cy="58477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3200" b="1" dirty="0" smtClean="0">
                <a:solidFill>
                  <a:srgbClr val="0070C0"/>
                </a:solidFill>
                <a:latin typeface="Verdana" pitchFamily="34" charset="0"/>
              </a:rPr>
              <a:t>ВАЖНО!</a:t>
            </a:r>
          </a:p>
        </p:txBody>
      </p:sp>
      <p:pic>
        <p:nvPicPr>
          <p:cNvPr id="26638" name="Picture 2" descr="D:\Gorshkova_AA\Desktop\презентация прямые выплаты 2\Рисунок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075" y="2035175"/>
            <a:ext cx="2355850" cy="156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9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095750"/>
            <a:ext cx="17240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40" name="TextBox 8"/>
          <p:cNvSpPr txBox="1">
            <a:spLocks noChangeArrowheads="1"/>
          </p:cNvSpPr>
          <p:nvPr/>
        </p:nvSpPr>
        <p:spPr bwMode="auto">
          <a:xfrm>
            <a:off x="6296025" y="5676900"/>
            <a:ext cx="28686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иных случаях прекращения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обстоятельств, наличие которых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явилось основанием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для назначения и выплаты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>
                <a:solidFill>
                  <a:srgbClr val="0070C0"/>
                </a:solidFill>
                <a:latin typeface="Verdana" panose="020B0604030504040204" pitchFamily="34" charset="0"/>
              </a:rPr>
              <a:t>соответствующего пособия</a:t>
            </a:r>
            <a:endParaRPr lang="ru-RU" altLang="ru-RU"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2238" y="2005013"/>
            <a:ext cx="8899525" cy="4186237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В соответствии с п. 9 «Положения об особенностях назначения и выплаты в 2012-2020 годах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иных выплат в субъектах Российской Федерации, участвующих в реализации пилотного проекта», утвержденного постановлением Правительства Российской Федерации от 21.04.2011 № 294 начисленные суммы пособий, не полученные в связи со смертью застрахованного лица, выплачиваются в порядке, установленном гражданским законодательством Российской Федерации.</a:t>
            </a:r>
          </a:p>
          <a:p>
            <a:pPr algn="just" eaLnBrk="1" hangingPunct="1">
              <a:defRPr/>
            </a:pPr>
            <a:endParaRPr lang="ru-RU" altLang="ru-RU" sz="1400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400" b="1" dirty="0" smtClean="0">
                <a:solidFill>
                  <a:srgbClr val="0070C0"/>
                </a:solidFill>
                <a:latin typeface="Verdana" pitchFamily="34" charset="0"/>
              </a:rPr>
              <a:t>В соответствии со ст. 1183 Гражданского кодекса Российской Федерации, право получения подлежавших выплате наследодателю, но не полученных им при жизни по какой-либо причине сумм заработной платы и приравненных к ней платежей, пенсий, стипендий, пособий по социальному страхованию, возмещения вреда, причиненного жизни или здоровью, алиментов и иных денежных сумм, предоставленных гражданину в качестве средств к существованию, принадлежит проживавшим совместно с умершим членам его семьи, а также его нетрудоспособным иждивенцам независимо от того, проживали они совместно с умершим или не проживали.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О выплате пособий наследникам</a:t>
            </a:r>
          </a:p>
        </p:txBody>
      </p:sp>
    </p:spTree>
    <p:extLst>
      <p:ext uri="{BB962C8B-B14F-4D97-AF65-F5344CB8AC3E}">
        <p14:creationId xmlns:p14="http://schemas.microsoft.com/office/powerpoint/2010/main" val="77150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6394" y="1628800"/>
            <a:ext cx="8431212" cy="4939814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Удержание и перечисление НДФЛ (без учета стандартных налоговых вычетов): </a:t>
            </a:r>
            <a:r>
              <a:rPr lang="ru-RU" altLang="ru-RU" sz="1750" dirty="0" smtClean="0">
                <a:solidFill>
                  <a:srgbClr val="0070C0"/>
                </a:solidFill>
                <a:latin typeface="Verdana" pitchFamily="34" charset="0"/>
              </a:rPr>
              <a:t>НДФЛ с суммы пособия за счет средств работодателя исчисляет, удерживает и уплачивает работодатель, а НДФЛ с суммы пособия за счет средств Фонда социального страхования РФ исчисляет, удерживает и уплачивает региональное отделение Фонда;</a:t>
            </a:r>
          </a:p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Выдача справок 2-НДФЛ </a:t>
            </a:r>
            <a:r>
              <a:rPr lang="ru-RU" altLang="ru-RU" sz="1750" dirty="0" smtClean="0">
                <a:solidFill>
                  <a:srgbClr val="0070C0"/>
                </a:solidFill>
                <a:latin typeface="Verdana" pitchFamily="34" charset="0"/>
              </a:rPr>
              <a:t>(по запросу физического лица, в заявлении необходимо указать ФИО, СНИЛС, паспортные данные, полное наименование работодателя, адрес проживания застрахованного);</a:t>
            </a:r>
          </a:p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Выдача справок о доходах для субсидий;</a:t>
            </a:r>
            <a:endParaRPr lang="ru-RU" altLang="ru-RU" sz="175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q"/>
              <a:defRPr/>
            </a:pPr>
            <a:r>
              <a:rPr lang="ru-RU" altLang="ru-RU" sz="1750" b="1" dirty="0" smtClean="0">
                <a:solidFill>
                  <a:srgbClr val="0070C0"/>
                </a:solidFill>
                <a:latin typeface="Verdana" pitchFamily="34" charset="0"/>
              </a:rPr>
              <a:t>Удержание алиментов из сумм назначенных пособий </a:t>
            </a:r>
            <a:r>
              <a:rPr lang="ru-RU" altLang="ru-RU" sz="1750" dirty="0" smtClean="0">
                <a:solidFill>
                  <a:srgbClr val="0070C0"/>
                </a:solidFill>
                <a:latin typeface="Verdana" pitchFamily="34" charset="0"/>
              </a:rPr>
              <a:t>(при поступлении в региональное отделение соответствующих исполнительных документов: </a:t>
            </a:r>
            <a:r>
              <a:rPr lang="ru-RU" altLang="ru-RU" sz="1750" dirty="0">
                <a:solidFill>
                  <a:srgbClr val="0070C0"/>
                </a:solidFill>
                <a:latin typeface="Verdana" pitchFamily="34" charset="0"/>
              </a:rPr>
              <a:t>исполнительный документ, на основании которого возбуждено исполнительное производство</a:t>
            </a:r>
            <a:r>
              <a:rPr lang="ru-RU" altLang="ru-RU" sz="1750" dirty="0" smtClean="0">
                <a:solidFill>
                  <a:srgbClr val="0070C0"/>
                </a:solidFill>
                <a:latin typeface="Verdana" pitchFamily="34" charset="0"/>
              </a:rPr>
              <a:t>, и постановление судебного пристава – исполнителя об обращении взыскания на пособие по временной нетрудоспособности, направленного в адрес регионального отделения Фонда).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939800"/>
            <a:ext cx="9144000" cy="584200"/>
          </a:xfrm>
          <a:prstGeom prst="rect">
            <a:avLst/>
          </a:prstGeom>
          <a:gradFill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600" b="1" dirty="0" smtClean="0">
                <a:solidFill>
                  <a:srgbClr val="0070C0"/>
                </a:solidFill>
                <a:latin typeface="Verdana" pitchFamily="34" charset="0"/>
              </a:rPr>
              <a:t>С введением нового порядка выплат у регионального отделения ФСС РФ появляются дополнительные обязанности:</a:t>
            </a:r>
            <a:endParaRPr lang="ru-RU" altLang="ru-RU" sz="16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5227" y="1628800"/>
            <a:ext cx="8928100" cy="5355312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ДЛЯ ЗАСТРАХОВАННЫХ ГРАЖДАН:</a:t>
            </a:r>
          </a:p>
          <a:p>
            <a:pPr algn="ctr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обеспечение </a:t>
            </a:r>
            <a:r>
              <a:rPr lang="ru-RU" altLang="ru-RU" b="1" dirty="0">
                <a:solidFill>
                  <a:srgbClr val="0070C0"/>
                </a:solidFill>
                <a:latin typeface="Verdana" pitchFamily="34" charset="0"/>
              </a:rPr>
              <a:t>пособиями по социальному страхованию застрахованных лиц, работодатель которых прекратил деятельность или </a:t>
            </a:r>
            <a:r>
              <a:rPr lang="ru-RU" b="1" dirty="0">
                <a:solidFill>
                  <a:srgbClr val="0070C0"/>
                </a:solidFill>
                <a:latin typeface="Verdana" pitchFamily="34" charset="0"/>
              </a:rPr>
              <a:t>невозможности установления его </a:t>
            </a:r>
            <a:r>
              <a:rPr lang="ru-RU" b="1" dirty="0" smtClean="0">
                <a:solidFill>
                  <a:srgbClr val="0070C0"/>
                </a:solidFill>
                <a:latin typeface="Verdana" pitchFamily="34" charset="0"/>
              </a:rPr>
              <a:t>местонахождения;</a:t>
            </a:r>
            <a:endParaRPr lang="ru-RU" altLang="ru-RU" b="1" dirty="0" smtClean="0">
              <a:solidFill>
                <a:srgbClr val="FF0000"/>
              </a:solidFill>
              <a:latin typeface="Verdana" pitchFamily="34" charset="0"/>
            </a:endParaRPr>
          </a:p>
          <a:p>
            <a:pPr algn="just" eaLnBrk="1" hangingPunct="1">
              <a:defRPr/>
            </a:pPr>
            <a:endParaRPr lang="ru-RU" altLang="ru-RU" b="1" dirty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обеспечение правильности и своевременности начисления пособий; 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самостоятельный выбор способа получения пособий (на банковский счет либо почтовым переводом);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уменьшение вероятности ошибок при расчете пособий и сокращение конфликтных ситуаций с работодателем;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сроки выплаты пособий не будут связаны со сроками выплаты заработной платы.</a:t>
            </a:r>
          </a:p>
          <a:p>
            <a:pPr algn="just" eaLnBrk="1" hangingPunct="1">
              <a:defRPr/>
            </a:pP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81075"/>
            <a:ext cx="9144000" cy="461665"/>
          </a:xfrm>
          <a:prstGeom prst="rect">
            <a:avLst/>
          </a:prstGeom>
          <a:gradFill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Преимущества нового порядка выплат пособий</a:t>
            </a:r>
            <a:endParaRPr lang="ru-RU" altLang="ru-RU" sz="24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2151063"/>
            <a:ext cx="8928992" cy="4693593"/>
          </a:xfrm>
          <a:prstGeom prst="rect">
            <a:avLst/>
          </a:prstGeom>
          <a:ln>
            <a:solidFill>
              <a:schemeClr val="accent6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just" eaLnBrk="1" hangingPunct="1">
              <a:defRPr/>
            </a:pP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ДЛЯ СТРАХОВАТЕЛЕЙ:</a:t>
            </a:r>
          </a:p>
          <a:p>
            <a:pPr algn="ctr" eaLnBrk="1" hangingPunct="1">
              <a:defRPr/>
            </a:pP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в связи с передачей функций по назначению, исчислению и выплате пособий страховщику отпадает необходимость отслеживать изменения в законодательстве при расчете пособий, выплачиваемых Фондом социального страхования Российской Федерации;</a:t>
            </a:r>
          </a:p>
          <a:p>
            <a:pPr algn="just" eaLnBrk="1" hangingPunct="1">
              <a:defRPr/>
            </a:pPr>
            <a:endParaRPr lang="ru-RU" altLang="ru-RU" sz="9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 упрощение процесса составления отчетности;</a:t>
            </a:r>
          </a:p>
          <a:p>
            <a:pPr algn="just" eaLnBrk="1" hangingPunct="1">
              <a:defRPr/>
            </a:pPr>
            <a:endParaRPr lang="ru-RU" altLang="ru-RU" sz="1000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 средства работодателя не затрачиваются на выплату пособий</a:t>
            </a:r>
            <a:r>
              <a:rPr lang="en-US" altLang="ru-RU" b="1" dirty="0" smtClean="0">
                <a:solidFill>
                  <a:srgbClr val="0070C0"/>
                </a:solidFill>
                <a:latin typeface="Verdana" pitchFamily="34" charset="0"/>
              </a:rPr>
              <a:t>;</a:t>
            </a: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defRPr/>
            </a:pPr>
            <a:endParaRPr lang="ru-RU" altLang="ru-RU" sz="1000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buFont typeface="Wingdings" pitchFamily="2" charset="2"/>
              <a:buChar char="ü"/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       у страхователя отсутствует необходимость обращения за выделением средств на выплату страхового обеспечения, которое будет производить Фонд социального страхования.</a:t>
            </a: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just" eaLnBrk="1" hangingPunct="1">
              <a:defRPr/>
            </a:pPr>
            <a:endParaRPr lang="ru-RU" altLang="ru-RU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81075"/>
            <a:ext cx="9144000" cy="461665"/>
          </a:xfrm>
          <a:prstGeom prst="rect">
            <a:avLst/>
          </a:prstGeom>
          <a:gradFill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Преимущества нового порядка выплат пособий</a:t>
            </a:r>
            <a:endParaRPr lang="ru-RU" altLang="ru-RU" sz="2400" dirty="0" smtClean="0">
              <a:solidFill>
                <a:srgbClr val="0070C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79488"/>
            <a:ext cx="9144000" cy="8318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 w="22225" cmpd="dbl"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600" b="1" smtClean="0">
                <a:solidFill>
                  <a:srgbClr val="0070C0"/>
                </a:solidFill>
                <a:latin typeface="Verdana" pitchFamily="34" charset="0"/>
              </a:rPr>
              <a:t>Постановлением Правительства от 21.04.2011 г. №294</a:t>
            </a:r>
            <a:endParaRPr lang="ru-RU" altLang="ru-RU" sz="160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sz="1600" smtClean="0">
                <a:solidFill>
                  <a:srgbClr val="0070C0"/>
                </a:solidFill>
                <a:latin typeface="Verdana" pitchFamily="34" charset="0"/>
              </a:rPr>
              <a:t>«Об особенностях финансового обеспечения, назначения и выплаты…» утверждены: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3213" y="1844675"/>
            <a:ext cx="8537575" cy="115252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smtClean="0">
                <a:solidFill>
                  <a:srgbClr val="0070C0"/>
                </a:solidFill>
                <a:latin typeface="Verdana" pitchFamily="34" charset="0"/>
              </a:rPr>
              <a:t>об особенностях назначения и выплаты в 2012 – 2020 годах застрахованным лицам страхового обеспечения по обязательному социальному страхованию на случай временной нетрудоспособности и в связи с материнством и иных выплат в субъектах Российской Федерации, участвующих в реализации пилотного проекта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3213" y="5949280"/>
            <a:ext cx="8537575" cy="86409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об особенностях уплаты страховых взносов в 2012 – 2020 годах в Фонд социального страхования Российской Федерации в субъектах Российской Федерации, участвующих в реализации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пилотного проекта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03212" y="4941168"/>
            <a:ext cx="8537575" cy="935038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об особенностях возмещения расходов страхователя в 2012 – 2020 годах на предупредительные меры по сокращению производственного травматизма и профессиональных заболеваний работников в субъектах Российской Федерации, участвующих в реализации пилотного проекта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03213" y="3068960"/>
            <a:ext cx="8537575" cy="180022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Положение</a:t>
            </a: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об особенностях назначения и выплаты в 2012 – 2020 годах застрахованным лицам пособия по временной нетрудоспособности в связи с несчастным случаем на производстве или профессиональным заболеванием, а также оплаты отпуска застрахованного лица (сверх ежегодного оплачиваемого отпуска, установленного законодательством Российской Федерации) на весь период лечения и проезда к месту лечения и обратно в субъектах Российской Федерации, участвующих в реализации </a:t>
            </a:r>
          </a:p>
          <a:p>
            <a:pPr algn="ctr" eaLnBrk="1" hangingPunct="1">
              <a:defRPr/>
            </a:pPr>
            <a:r>
              <a:rPr lang="ru-RU" altLang="ru-RU" sz="1200" dirty="0" smtClean="0">
                <a:solidFill>
                  <a:srgbClr val="0070C0"/>
                </a:solidFill>
                <a:latin typeface="Verdana" pitchFamily="34" charset="0"/>
              </a:rPr>
              <a:t>пилотного проекта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ПЕРЕХОДНЫЙ ПЕРИОД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0825" y="1557338"/>
            <a:ext cx="8642350" cy="389337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Задолженность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Фонда перед страхователем, сформировавшаяся по состоянию на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01.01.2020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года, по заявлению страхователя подлежит возмещению.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Региональное отделение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вправе провести камеральную проверку произведенных расходов. </a:t>
            </a:r>
            <a:endParaRPr lang="ru-RU" sz="1300" dirty="0" smtClean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Сумма произведенных расходов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не отраженная страхователем в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отчетности за 2019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год, в последующих отчетах за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2020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 не отражается. 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таком случае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необходимо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представить в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налоговые органы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уточненный расчет по страховым взносам за 2019 год.</a:t>
            </a:r>
            <a:endParaRPr lang="ru-RU" sz="1300" dirty="0">
              <a:solidFill>
                <a:srgbClr val="0070C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страховым случаям, по которым страхователь не произвел назначение и выплату пособия в связи с вступлением в силу нового порядка, назначение и выплата пособий осуществляется отделением Фонда. 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Если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листок  нетрудоспособности открыт застрахованному лицу в декабре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2019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года и  продолжается в январе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2020,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 после окончания нетрудоспособности за назначением и выплатой пособия по такому листку нетрудоспособности следует обращаться в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региональное отделение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Фонда.</a:t>
            </a:r>
          </a:p>
          <a:p>
            <a:pPr marL="285750" indent="-285750" algn="just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Wingdings" panose="05000000000000000000" pitchFamily="2" charset="2"/>
              <a:buChar char="q"/>
              <a:defRPr/>
            </a:pP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Страхователь, осуществляющий выплату застрахованному лицу ежемесячного пособия по уходу за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ребенком, по декабрь 2019 года направляет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региональное отделение Фонда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заявление и документы, необходимые для начисления и выплаты пособия, либо реестр сведений, а также сведения о расчете пособия, исчисленного на момент наступления отпуска по уходу за ребенком, для продолжения выплаты такого пособия </a:t>
            </a:r>
            <a:r>
              <a:rPr lang="ru-RU" sz="1300" dirty="0" smtClean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региональным отделением </a:t>
            </a:r>
            <a:r>
              <a:rPr lang="ru-RU" sz="1300" dirty="0">
                <a:solidFill>
                  <a:srgbClr val="0070C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Фонда.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114" y="675862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Контактная информация</a:t>
            </a:r>
          </a:p>
        </p:txBody>
      </p:sp>
      <p:sp>
        <p:nvSpPr>
          <p:cNvPr id="43011" name="Прямоугольник 4"/>
          <p:cNvSpPr>
            <a:spLocks noChangeArrowheads="1"/>
          </p:cNvSpPr>
          <p:nvPr/>
        </p:nvSpPr>
        <p:spPr bwMode="auto">
          <a:xfrm>
            <a:off x="80039" y="1100886"/>
            <a:ext cx="885825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200" b="1" dirty="0" smtClean="0">
                <a:solidFill>
                  <a:srgbClr val="FF3300"/>
                </a:solidFill>
                <a:latin typeface="Verdana" panose="020B0604030504040204" pitchFamily="34" charset="0"/>
              </a:rPr>
              <a:t>ГОРЯЧАЯ ЛИНИЯ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(34922) 4-69-64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rgbClr val="FF000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200" b="1" dirty="0" smtClean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000" b="1" dirty="0" smtClean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САЙТ РЕГИОНАЛЬНОГО </a:t>
            </a:r>
            <a:r>
              <a:rPr lang="ru-RU" altLang="ru-RU" sz="2000" b="1" dirty="0">
                <a:solidFill>
                  <a:srgbClr val="0070C0"/>
                </a:solidFill>
                <a:latin typeface="Verdana" panose="020B0604030504040204" pitchFamily="34" charset="0"/>
              </a:rPr>
              <a:t>ОТДЕЛЕНИЯ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800" b="1" dirty="0" smtClean="0">
                <a:solidFill>
                  <a:srgbClr val="FF3300"/>
                </a:solidFill>
                <a:latin typeface="Verdana" panose="020B0604030504040204" pitchFamily="34" charset="0"/>
              </a:rPr>
              <a:t>WWW.r</a:t>
            </a:r>
            <a:r>
              <a:rPr lang="ru-RU" altLang="ru-RU" sz="2800" b="1" dirty="0" smtClean="0">
                <a:solidFill>
                  <a:srgbClr val="FF3300"/>
                </a:solidFill>
                <a:latin typeface="Verdana" panose="020B0604030504040204" pitchFamily="34" charset="0"/>
              </a:rPr>
              <a:t>89.</a:t>
            </a:r>
            <a:r>
              <a:rPr lang="en-US" altLang="ru-RU" sz="2800" b="1" dirty="0" smtClean="0">
                <a:solidFill>
                  <a:srgbClr val="FF3300"/>
                </a:solidFill>
                <a:latin typeface="Verdana" panose="020B0604030504040204" pitchFamily="34" charset="0"/>
              </a:rPr>
              <a:t>FSS.RU</a:t>
            </a:r>
            <a:endParaRPr lang="ru-RU" altLang="ru-RU" sz="2800" b="1" dirty="0" smtClean="0">
              <a:solidFill>
                <a:srgbClr val="FF3300"/>
              </a:solidFill>
              <a:latin typeface="Verdan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2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E-MAIL</a:t>
            </a:r>
            <a:r>
              <a:rPr lang="en-US" altLang="ru-RU" sz="2800" b="1" dirty="0">
                <a:solidFill>
                  <a:srgbClr val="0070C0"/>
                </a:solidFill>
                <a:latin typeface="Verdana" panose="020B0604030504040204" pitchFamily="34" charset="0"/>
              </a:rPr>
              <a:t>: </a:t>
            </a:r>
            <a:r>
              <a:rPr lang="en-US" sz="2800" b="1" dirty="0">
                <a:solidFill>
                  <a:srgbClr val="0070C0"/>
                </a:solidFill>
                <a:latin typeface="Verdana" panose="020B0604030504040204" pitchFamily="34" charset="0"/>
              </a:rPr>
              <a:t>info</a:t>
            </a:r>
            <a:r>
              <a:rPr lang="ru-RU" sz="2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@</a:t>
            </a:r>
            <a:r>
              <a:rPr lang="en-US" sz="2800" b="1" dirty="0" err="1" smtClean="0">
                <a:solidFill>
                  <a:srgbClr val="0070C0"/>
                </a:solidFill>
                <a:latin typeface="Verdana" panose="020B0604030504040204" pitchFamily="34" charset="0"/>
              </a:rPr>
              <a:t>ro</a:t>
            </a:r>
            <a:r>
              <a:rPr lang="ru-RU" sz="2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89.</a:t>
            </a:r>
            <a:r>
              <a:rPr lang="en-US" sz="2800" b="1" dirty="0" err="1" smtClean="0">
                <a:solidFill>
                  <a:srgbClr val="0070C0"/>
                </a:solidFill>
                <a:latin typeface="Verdana" panose="020B0604030504040204" pitchFamily="34" charset="0"/>
              </a:rPr>
              <a:t>fss</a:t>
            </a:r>
            <a:r>
              <a:rPr lang="ru-RU" sz="2800" b="1" dirty="0">
                <a:solidFill>
                  <a:srgbClr val="0070C0"/>
                </a:solidFill>
                <a:latin typeface="Verdana" panose="020B0604030504040204" pitchFamily="34" charset="0"/>
              </a:rPr>
              <a:t>.</a:t>
            </a:r>
            <a:r>
              <a:rPr lang="en-US" sz="2800" b="1" dirty="0" err="1">
                <a:solidFill>
                  <a:srgbClr val="0070C0"/>
                </a:solidFill>
                <a:latin typeface="Verdana" panose="020B0604030504040204" pitchFamily="34" charset="0"/>
              </a:rPr>
              <a:t>ru</a:t>
            </a:r>
            <a:endParaRPr lang="ru-RU" altLang="ru-RU" sz="28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439251"/>
              </p:ext>
            </p:extLst>
          </p:nvPr>
        </p:nvGraphicFramePr>
        <p:xfrm>
          <a:off x="394213" y="1988841"/>
          <a:ext cx="8544076" cy="259228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tableStyleId>{5DA37D80-6434-44D0-A028-1B22A696006F}</a:tableStyleId>
              </a:tblPr>
              <a:tblGrid>
                <a:gridCol w="4637439"/>
                <a:gridCol w="3906637"/>
              </a:tblGrid>
              <a:tr h="2592287">
                <a:tc>
                  <a:txBody>
                    <a:bodyPr/>
                    <a:lstStyle/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ИНФОРМАЦИОННАЯ</a:t>
                      </a:r>
                      <a:r>
                        <a:rPr lang="ru-RU" altLang="ru-RU" sz="1800" baseline="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ПОДДЕРЖКА</a:t>
                      </a:r>
                    </a:p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 Салехард 8(34922) 4-69-64;</a:t>
                      </a:r>
                    </a:p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 Новый Уренгой </a:t>
                      </a:r>
                    </a:p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8(3494) 22-14-27;</a:t>
                      </a:r>
                    </a:p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 Ноябрьск 8(3496)</a:t>
                      </a:r>
                      <a:r>
                        <a:rPr lang="ru-RU" altLang="ru-RU" sz="1800" baseline="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42-83-53;</a:t>
                      </a:r>
                    </a:p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200" baseline="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Г</a:t>
                      </a:r>
                      <a:r>
                        <a:rPr lang="ru-RU" altLang="ru-RU" sz="1800" baseline="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. Надым 8(3499) 53-23-30.</a:t>
                      </a: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 </a:t>
                      </a:r>
                      <a:endParaRPr lang="ru-RU" altLang="ru-RU" sz="1800" dirty="0" smtClean="0">
                        <a:solidFill>
                          <a:srgbClr val="FF330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16000">
                          <a:schemeClr val="accent1">
                            <a:tint val="44500"/>
                            <a:satMod val="160000"/>
                            <a:alpha val="34000"/>
                          </a:schemeClr>
                        </a:gs>
                        <a:gs pos="98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eaLnBrk="1" hangingPunct="1">
                        <a:spcBef>
                          <a:spcPct val="0"/>
                        </a:spcBef>
                        <a:buFontTx/>
                        <a:buNone/>
                      </a:pPr>
                      <a:r>
                        <a:rPr lang="ru-RU" altLang="ru-RU" sz="1800" dirty="0" smtClean="0">
                          <a:solidFill>
                            <a:srgbClr val="FF330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ТЕХНИЧЕСКАЯ ПОДДЕРЖКА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2400" b="1" kern="1200" smtClean="0">
                          <a:solidFill>
                            <a:srgbClr val="0070C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8(34922</a:t>
                      </a:r>
                      <a:r>
                        <a:rPr lang="ru-RU" altLang="ru-RU" sz="2400" b="1" kern="1200" dirty="0" smtClean="0">
                          <a:solidFill>
                            <a:srgbClr val="0070C0"/>
                          </a:solidFill>
                          <a:latin typeface="Verdana" pitchFamily="34" charset="0"/>
                          <a:ea typeface="Verdana" pitchFamily="34" charset="0"/>
                          <a:cs typeface="Verdana" pitchFamily="34" charset="0"/>
                        </a:rPr>
                        <a:t>) 4-69-33</a:t>
                      </a:r>
                      <a:endParaRPr lang="ru-RU" altLang="ru-RU" sz="900" dirty="0" smtClean="0">
                        <a:solidFill>
                          <a:srgbClr val="0070C0"/>
                        </a:solidFill>
                        <a:latin typeface="Verdana" pitchFamily="34" charset="0"/>
                        <a:ea typeface="Verdana" pitchFamily="34" charset="0"/>
                        <a:cs typeface="Verdana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16000">
                          <a:schemeClr val="accent1">
                            <a:tint val="44500"/>
                            <a:satMod val="160000"/>
                            <a:alpha val="34000"/>
                          </a:schemeClr>
                        </a:gs>
                        <a:gs pos="98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41388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Verdana" pitchFamily="34" charset="0"/>
              </a:rPr>
              <a:t>ПОДГОТОВИТЕЛЬНЫЙ ПЕРИОД</a:t>
            </a:r>
          </a:p>
        </p:txBody>
      </p:sp>
      <p:sp>
        <p:nvSpPr>
          <p:cNvPr id="45060" name="Прямоугольник 5"/>
          <p:cNvSpPr>
            <a:spLocks noChangeArrowheads="1"/>
          </p:cNvSpPr>
          <p:nvPr/>
        </p:nvSpPr>
        <p:spPr bwMode="auto">
          <a:xfrm>
            <a:off x="104775" y="3560236"/>
            <a:ext cx="8899525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E46C0A"/>
              </a:buClr>
              <a:buFont typeface="Wingdings" panose="05000000000000000000" pitchFamily="2" charset="2"/>
              <a:buChar char="q"/>
            </a:pP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довести до сведения работников новый порядок выплаты пособий;</a:t>
            </a:r>
          </a:p>
          <a:p>
            <a:pPr algn="just" eaLnBrk="1" hangingPunct="1">
              <a:spcBef>
                <a:spcPct val="0"/>
              </a:spcBef>
              <a:buClr>
                <a:srgbClr val="E46C0A"/>
              </a:buClr>
              <a:buFont typeface="Wingdings" panose="05000000000000000000" pitchFamily="2" charset="2"/>
              <a:buChar char="q"/>
            </a:pP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проинформировать работников о возможных способах получения пособий: на </a:t>
            </a:r>
            <a:r>
              <a:rPr lang="ru-RU" altLang="ru-RU" sz="14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счет 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в банке или почтовым переводом, в связи с чем им необходимо иметь открытый </a:t>
            </a:r>
            <a:r>
              <a:rPr lang="ru-RU" altLang="ru-RU" sz="14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счет 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в банке или предоставить </a:t>
            </a:r>
            <a:r>
              <a:rPr lang="ru-RU" altLang="ru-RU" sz="1400" b="1" dirty="0">
                <a:solidFill>
                  <a:srgbClr val="0070C0"/>
                </a:solidFill>
                <a:latin typeface="Verdana" panose="020B0604030504040204" pitchFamily="34" charset="0"/>
              </a:rPr>
              <a:t>точную информацию о месте регистрации и месте жительства с указанием почтового индекса;</a:t>
            </a:r>
            <a:endParaRPr lang="ru-RU" altLang="ru-RU" sz="1400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just" eaLnBrk="1" hangingPunct="1">
              <a:spcBef>
                <a:spcPct val="0"/>
              </a:spcBef>
              <a:buClr>
                <a:srgbClr val="E46C0A"/>
              </a:buClr>
              <a:buFont typeface="Wingdings" panose="05000000000000000000" pitchFamily="2" charset="2"/>
              <a:buChar char="q"/>
            </a:pPr>
            <a:r>
              <a:rPr lang="ru-RU" altLang="ru-RU" sz="1400" b="1" dirty="0">
                <a:solidFill>
                  <a:srgbClr val="0070C0"/>
                </a:solidFill>
                <a:latin typeface="Verdana" panose="020B0604030504040204" pitchFamily="34" charset="0"/>
              </a:rPr>
              <a:t>заблаговременно </a:t>
            </a:r>
            <a:r>
              <a:rPr lang="ru-RU" altLang="ru-RU" sz="14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собрать </a:t>
            </a:r>
            <a:r>
              <a:rPr lang="ru-RU" altLang="ru-RU" sz="1400" b="1" dirty="0">
                <a:solidFill>
                  <a:srgbClr val="0070C0"/>
                </a:solidFill>
                <a:latin typeface="Verdana" panose="020B0604030504040204" pitchFamily="34" charset="0"/>
              </a:rPr>
              <a:t>заявления 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по форме, утвержденной приказом ФСС РФ, у работников, находящихся в отпуске по уходу за </a:t>
            </a:r>
            <a:r>
              <a:rPr lang="ru-RU" altLang="ru-RU" sz="14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ребенком, отпуске по беременности и родам  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и подготовить документы или реестр сведений в отношении указанных </a:t>
            </a:r>
            <a:r>
              <a:rPr lang="ru-RU" altLang="ru-RU" sz="14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лиц</a:t>
            </a:r>
            <a:r>
              <a:rPr lang="en-US" altLang="ru-RU" sz="14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;</a:t>
            </a:r>
            <a:endParaRPr lang="ru-RU" altLang="ru-RU" sz="1400" dirty="0">
              <a:solidFill>
                <a:srgbClr val="0070C0"/>
              </a:solidFill>
              <a:latin typeface="Verdana" panose="020B0604030504040204" pitchFamily="34" charset="0"/>
            </a:endParaRPr>
          </a:p>
          <a:p>
            <a:pPr algn="just" eaLnBrk="1" hangingPunct="1">
              <a:spcBef>
                <a:spcPct val="0"/>
              </a:spcBef>
              <a:buClr>
                <a:srgbClr val="E46C0A"/>
              </a:buClr>
              <a:buFont typeface="Wingdings" panose="05000000000000000000" pitchFamily="2" charset="2"/>
              <a:buChar char="q"/>
            </a:pP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довести до сведения </a:t>
            </a:r>
            <a:r>
              <a:rPr lang="ru-RU" altLang="ru-RU" sz="14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получателей </a:t>
            </a:r>
            <a:r>
              <a:rPr lang="ru-RU" altLang="ru-RU" sz="1400" b="1" dirty="0">
                <a:solidFill>
                  <a:srgbClr val="0070C0"/>
                </a:solidFill>
                <a:latin typeface="Verdana" panose="020B0604030504040204" pitchFamily="34" charset="0"/>
              </a:rPr>
              <a:t>сроки получения пособия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: первоначальная выплата ежемесячного пособия по уходу за ребенком осуществляется в </a:t>
            </a:r>
            <a:r>
              <a:rPr lang="ru-RU" altLang="ru-RU" sz="1400" dirty="0" smtClean="0">
                <a:solidFill>
                  <a:srgbClr val="0070C0"/>
                </a:solidFill>
                <a:latin typeface="Verdana" panose="020B0604030504040204" pitchFamily="34" charset="0"/>
              </a:rPr>
              <a:t>течение            10 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календарных дней со дня получения документов или реестра; последующая выплата пособия осуществляется </a:t>
            </a:r>
            <a:r>
              <a:rPr lang="ru-RU" altLang="ru-RU" sz="1400" b="1" dirty="0">
                <a:solidFill>
                  <a:srgbClr val="0070C0"/>
                </a:solidFill>
                <a:latin typeface="Verdana" panose="020B0604030504040204" pitchFamily="34" charset="0"/>
              </a:rPr>
              <a:t>с 1 по 15 число месяца</a:t>
            </a:r>
            <a:r>
              <a:rPr lang="ru-RU" altLang="ru-RU" sz="1400" dirty="0">
                <a:solidFill>
                  <a:srgbClr val="0070C0"/>
                </a:solidFill>
                <a:latin typeface="Verdana" panose="020B0604030504040204" pitchFamily="34" charset="0"/>
              </a:rPr>
              <a:t>, следующего за месяцем, за который выплачивается пособие.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71550" y="1773238"/>
            <a:ext cx="7488238" cy="1476375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063" name="Прямоугольник 6"/>
          <p:cNvSpPr>
            <a:spLocks noChangeArrowheads="1"/>
          </p:cNvSpPr>
          <p:nvPr/>
        </p:nvSpPr>
        <p:spPr bwMode="auto">
          <a:xfrm>
            <a:off x="900113" y="1773238"/>
            <a:ext cx="75596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70C0"/>
                </a:solidFill>
                <a:latin typeface="Verdana" panose="020B0604030504040204" pitchFamily="34" charset="0"/>
              </a:rPr>
              <a:t>В целях своевременного обеспечения застрахованных граждан государственными пособиями по социальному </a:t>
            </a:r>
            <a:r>
              <a:rPr lang="ru-RU" altLang="ru-RU" sz="1800" b="1" dirty="0" smtClean="0">
                <a:solidFill>
                  <a:srgbClr val="0070C0"/>
                </a:solidFill>
                <a:latin typeface="Verdana" panose="020B0604030504040204" pitchFamily="34" charset="0"/>
              </a:rPr>
              <a:t>страхованию, </a:t>
            </a:r>
            <a:r>
              <a:rPr lang="ru-RU" altLang="ru-RU" sz="1800" b="1" dirty="0">
                <a:solidFill>
                  <a:srgbClr val="0070C0"/>
                </a:solidFill>
                <a:latin typeface="Verdana" panose="020B0604030504040204" pitchFamily="34" charset="0"/>
              </a:rPr>
              <a:t>работодателю</a:t>
            </a:r>
            <a:r>
              <a:rPr lang="ru-RU" altLang="ru-RU" sz="1800" b="1" dirty="0">
                <a:solidFill>
                  <a:srgbClr val="FF0000"/>
                </a:solidFill>
                <a:latin typeface="Verdana" panose="020B0604030504040204" pitchFamily="34" charset="0"/>
              </a:rPr>
              <a:t> </a:t>
            </a:r>
            <a:r>
              <a:rPr lang="ru-RU" altLang="ru-RU" sz="1800" b="1" dirty="0">
                <a:solidFill>
                  <a:srgbClr val="0070C0"/>
                </a:solidFill>
                <a:latin typeface="Verdana" panose="020B0604030504040204" pitchFamily="34" charset="0"/>
              </a:rPr>
              <a:t>необходимо провести подготовительные мероприятия по переходу к реализации пилотного проекта:</a:t>
            </a:r>
            <a:endParaRPr lang="en-US" altLang="ru-RU" sz="1800" b="1" dirty="0">
              <a:solidFill>
                <a:srgbClr val="0070C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81075"/>
            <a:ext cx="9144000" cy="461665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При реализации пилотного проекта: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161970290"/>
              </p:ext>
            </p:extLst>
          </p:nvPr>
        </p:nvGraphicFramePr>
        <p:xfrm>
          <a:off x="567622" y="2132856"/>
          <a:ext cx="800875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1988840"/>
            <a:ext cx="9001000" cy="3744416"/>
          </a:xfrm>
          <a:prstGeom prst="rect">
            <a:avLst/>
          </a:pr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u="sng" dirty="0" smtClean="0">
                <a:solidFill>
                  <a:srgbClr val="0070C0"/>
                </a:solidFill>
                <a:latin typeface="Verdana" pitchFamily="34" charset="0"/>
              </a:rPr>
              <a:t>ЗАЧЕТНЫЙ ПРИНЦИП УПЛАТЫ ВЗНОСОВ БОЛЬШЕ НЕ БУДЕТ ДЕЙСТВОВАТЬ</a:t>
            </a:r>
            <a:r>
              <a:rPr lang="ru-RU" altLang="ru-RU" sz="2400" b="1" dirty="0" smtClean="0">
                <a:solidFill>
                  <a:srgbClr val="0070C0"/>
                </a:solidFill>
                <a:latin typeface="Verdana" pitchFamily="34" charset="0"/>
              </a:rPr>
              <a:t>: </a:t>
            </a:r>
          </a:p>
          <a:p>
            <a:pPr algn="ctr" eaLnBrk="1" hangingPunct="1">
              <a:defRPr/>
            </a:pPr>
            <a:endParaRPr lang="ru-RU" altLang="ru-RU" sz="2000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dirty="0" smtClean="0">
                <a:solidFill>
                  <a:srgbClr val="0070C0"/>
                </a:solidFill>
                <a:latin typeface="Verdana" pitchFamily="34" charset="0"/>
              </a:rPr>
              <a:t>уплата</a:t>
            </a:r>
            <a:r>
              <a:rPr lang="en-US" altLang="ru-RU" dirty="0" smtClean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страховых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взносов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социальное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страхование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осуществляется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в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установленном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порядке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в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полном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объеме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без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уменьшения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сумму</a:t>
            </a:r>
            <a:r>
              <a:rPr lang="en-US" altLang="ru-RU" sz="2000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sz="2000" b="1" dirty="0">
                <a:solidFill>
                  <a:srgbClr val="0070C0"/>
                </a:solidFill>
                <a:latin typeface="Verdana" pitchFamily="34" charset="0"/>
              </a:rPr>
              <a:t>расходов</a:t>
            </a:r>
            <a:r>
              <a:rPr lang="en-US" altLang="ru-RU" b="1" dirty="0">
                <a:solidFill>
                  <a:srgbClr val="0070C0"/>
                </a:solidFill>
                <a:latin typeface="Verdana" pitchFamily="34" charset="0"/>
              </a:rPr>
              <a:t> </a:t>
            </a:r>
            <a:endParaRPr lang="ru-RU" altLang="ru-RU" b="1" dirty="0" smtClean="0">
              <a:solidFill>
                <a:srgbClr val="0070C0"/>
              </a:solidFill>
              <a:latin typeface="Verdana" pitchFamily="34" charset="0"/>
            </a:endParaRPr>
          </a:p>
          <a:p>
            <a:pPr algn="ctr" eaLnBrk="1" hangingPunct="1">
              <a:defRPr/>
            </a:pP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на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выплату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страхового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обеспечения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по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соответствующему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виду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обязательного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>
                <a:solidFill>
                  <a:srgbClr val="0070C0"/>
                </a:solidFill>
                <a:latin typeface="Verdana" pitchFamily="34" charset="0"/>
              </a:rPr>
              <a:t>социального</a:t>
            </a:r>
            <a:r>
              <a:rPr lang="en-US" altLang="ru-RU" dirty="0">
                <a:solidFill>
                  <a:srgbClr val="0070C0"/>
                </a:solidFill>
                <a:latin typeface="Verdana" pitchFamily="34" charset="0"/>
              </a:rPr>
              <a:t> </a:t>
            </a:r>
            <a:r>
              <a:rPr lang="ru-RU" altLang="ru-RU" dirty="0" smtClean="0">
                <a:solidFill>
                  <a:srgbClr val="0070C0"/>
                </a:solidFill>
                <a:latin typeface="Verdana" pitchFamily="34" charset="0"/>
              </a:rPr>
              <a:t>страхования </a:t>
            </a:r>
            <a:endParaRPr lang="ru-RU" altLang="ru-RU" dirty="0">
              <a:solidFill>
                <a:srgbClr val="0070C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688" y="1082675"/>
            <a:ext cx="9104312" cy="40011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Verdana" pitchFamily="34" charset="0"/>
              </a:rPr>
              <a:t>СУЩЕСТВУЮЩАЯ СХЕМА ВЗАИМОДЕЙСТВИЯ </a:t>
            </a:r>
            <a:r>
              <a:rPr lang="ru-RU" altLang="ru-RU" b="1" dirty="0" smtClean="0">
                <a:solidFill>
                  <a:srgbClr val="0070C0"/>
                </a:solidFill>
                <a:latin typeface="Verdana" pitchFamily="34" charset="0"/>
              </a:rPr>
              <a:t>(до 01.01.2020)</a:t>
            </a:r>
          </a:p>
        </p:txBody>
      </p:sp>
      <p:grpSp>
        <p:nvGrpSpPr>
          <p:cNvPr id="11268" name="Группа 4"/>
          <p:cNvGrpSpPr>
            <a:grpSpLocks/>
          </p:cNvGrpSpPr>
          <p:nvPr/>
        </p:nvGrpSpPr>
        <p:grpSpPr bwMode="auto">
          <a:xfrm>
            <a:off x="271463" y="2000250"/>
            <a:ext cx="8764587" cy="3660775"/>
            <a:chOff x="179059" y="2571877"/>
            <a:chExt cx="8764479" cy="3660716"/>
          </a:xfrm>
        </p:grpSpPr>
        <p:grpSp>
          <p:nvGrpSpPr>
            <p:cNvPr id="11274" name="Группа 26"/>
            <p:cNvGrpSpPr>
              <a:grpSpLocks/>
            </p:cNvGrpSpPr>
            <p:nvPr/>
          </p:nvGrpSpPr>
          <p:grpSpPr bwMode="auto">
            <a:xfrm>
              <a:off x="179059" y="2571877"/>
              <a:ext cx="8764479" cy="3660716"/>
              <a:chOff x="179863" y="2571877"/>
              <a:chExt cx="8869374" cy="3660716"/>
            </a:xfrm>
          </p:grpSpPr>
          <p:pic>
            <p:nvPicPr>
              <p:cNvPr id="11276" name="Рисунок 2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57600" y="2571877"/>
                <a:ext cx="1628800" cy="16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7" name="Рисунок 29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9863" y="3917856"/>
                <a:ext cx="1799848" cy="1799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78" name="Picture 2" descr="D:\Gorshkova_AA\Desktop\презентация прямые выплаты 2\ПВ\фсс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2148" y="3544300"/>
                <a:ext cx="2601515" cy="20835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79" name="TextBox 33"/>
              <p:cNvSpPr txBox="1">
                <a:spLocks noChangeArrowheads="1"/>
              </p:cNvSpPr>
              <p:nvPr/>
            </p:nvSpPr>
            <p:spPr bwMode="auto">
              <a:xfrm>
                <a:off x="3427383" y="4133395"/>
                <a:ext cx="228923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РАБОТНИК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(застрахованное лицо)</a:t>
                </a:r>
              </a:p>
            </p:txBody>
          </p:sp>
          <p:sp>
            <p:nvSpPr>
              <p:cNvPr id="11280" name="TextBox 34"/>
              <p:cNvSpPr txBox="1">
                <a:spLocks noChangeArrowheads="1"/>
              </p:cNvSpPr>
              <p:nvPr/>
            </p:nvSpPr>
            <p:spPr bwMode="auto">
              <a:xfrm>
                <a:off x="232112" y="5649009"/>
                <a:ext cx="162737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РАБОТОДАТЕЛЬ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(страхователь)</a:t>
                </a:r>
              </a:p>
            </p:txBody>
          </p:sp>
          <p:sp>
            <p:nvSpPr>
              <p:cNvPr id="11281" name="TextBox 35"/>
              <p:cNvSpPr txBox="1">
                <a:spLocks noChangeArrowheads="1"/>
              </p:cNvSpPr>
              <p:nvPr/>
            </p:nvSpPr>
            <p:spPr bwMode="auto">
              <a:xfrm>
                <a:off x="6216572" y="5586262"/>
                <a:ext cx="283266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РЕГИОНАЛЬНОЕ ОТДЕЛЕНИЕ 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ФОНДА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(страховщик)</a:t>
                </a:r>
              </a:p>
            </p:txBody>
          </p:sp>
          <p:sp>
            <p:nvSpPr>
              <p:cNvPr id="11282" name="TextBox 36"/>
              <p:cNvSpPr txBox="1">
                <a:spLocks noChangeArrowheads="1"/>
              </p:cNvSpPr>
              <p:nvPr/>
            </p:nvSpPr>
            <p:spPr bwMode="auto">
              <a:xfrm rot="-1352299">
                <a:off x="2144525" y="3155421"/>
                <a:ext cx="121047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Заявление,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документы</a:t>
                </a:r>
              </a:p>
            </p:txBody>
          </p:sp>
          <p:sp>
            <p:nvSpPr>
              <p:cNvPr id="11283" name="TextBox 37"/>
              <p:cNvSpPr txBox="1">
                <a:spLocks noChangeArrowheads="1"/>
              </p:cNvSpPr>
              <p:nvPr/>
            </p:nvSpPr>
            <p:spPr bwMode="auto">
              <a:xfrm>
                <a:off x="3566645" y="4802862"/>
                <a:ext cx="195019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Выделение средств</a:t>
                </a:r>
              </a:p>
            </p:txBody>
          </p:sp>
          <p:sp>
            <p:nvSpPr>
              <p:cNvPr id="11284" name="TextBox 38"/>
              <p:cNvSpPr txBox="1">
                <a:spLocks noChangeArrowheads="1"/>
              </p:cNvSpPr>
              <p:nvPr/>
            </p:nvSpPr>
            <p:spPr bwMode="auto">
              <a:xfrm>
                <a:off x="3376135" y="5368497"/>
                <a:ext cx="2342764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Страховые взносы,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уменьшенные на сумму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ru-RU" altLang="ru-RU" sz="1200" b="1">
                    <a:solidFill>
                      <a:srgbClr val="0070C0"/>
                    </a:solidFill>
                    <a:latin typeface="Verdana" panose="020B0604030504040204" pitchFamily="34" charset="0"/>
                  </a:rPr>
                  <a:t>выплаченных пособий</a:t>
                </a:r>
              </a:p>
            </p:txBody>
          </p:sp>
        </p:grpSp>
        <p:sp>
          <p:nvSpPr>
            <p:cNvPr id="11275" name="TextBox 41"/>
            <p:cNvSpPr txBox="1">
              <a:spLocks noChangeArrowheads="1"/>
            </p:cNvSpPr>
            <p:nvPr/>
          </p:nvSpPr>
          <p:spPr bwMode="auto">
            <a:xfrm rot="-1375376">
              <a:off x="2572344" y="3853749"/>
              <a:ext cx="936475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Пособие</a:t>
              </a:r>
            </a:p>
          </p:txBody>
        </p:sp>
      </p:grpSp>
      <p:cxnSp>
        <p:nvCxnSpPr>
          <p:cNvPr id="23" name="Прямая со стрелкой 22"/>
          <p:cNvCxnSpPr/>
          <p:nvPr/>
        </p:nvCxnSpPr>
        <p:spPr>
          <a:xfrm>
            <a:off x="2170113" y="4797425"/>
            <a:ext cx="4319587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1979613" y="2911475"/>
            <a:ext cx="1992312" cy="86995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846263" y="2695575"/>
            <a:ext cx="1930400" cy="830263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 flipH="1" flipV="1">
            <a:off x="2152650" y="4541838"/>
            <a:ext cx="4321175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0" y="1052513"/>
            <a:ext cx="9139238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8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ПРЯМЫЕ ВЫПЛАТЫ</a:t>
            </a:r>
          </a:p>
        </p:txBody>
      </p:sp>
      <p:grpSp>
        <p:nvGrpSpPr>
          <p:cNvPr id="12292" name="Группа 28"/>
          <p:cNvGrpSpPr>
            <a:grpSpLocks/>
          </p:cNvGrpSpPr>
          <p:nvPr/>
        </p:nvGrpSpPr>
        <p:grpSpPr bwMode="auto">
          <a:xfrm>
            <a:off x="96838" y="2060575"/>
            <a:ext cx="9061450" cy="4214813"/>
            <a:chOff x="100715" y="2571877"/>
            <a:chExt cx="9170763" cy="4214714"/>
          </a:xfrm>
        </p:grpSpPr>
        <p:pic>
          <p:nvPicPr>
            <p:cNvPr id="12297" name="Рисунок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7600" y="2571877"/>
              <a:ext cx="1628800" cy="16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Рисунок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863" y="3917856"/>
              <a:ext cx="1799848" cy="1799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9" name="Picture 2" descr="D:\Gorshkova_AA\Desktop\презентация прямые выплаты 2\ПВ\фсс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32148" y="3544300"/>
              <a:ext cx="2601515" cy="2083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00" name="TextBox 5"/>
            <p:cNvSpPr txBox="1">
              <a:spLocks noChangeArrowheads="1"/>
            </p:cNvSpPr>
            <p:nvPr/>
          </p:nvSpPr>
          <p:spPr bwMode="auto">
            <a:xfrm>
              <a:off x="3427383" y="4133395"/>
              <a:ext cx="22892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РАБОТНИК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(застрахованное лицо)</a:t>
              </a:r>
            </a:p>
          </p:txBody>
        </p:sp>
        <p:sp>
          <p:nvSpPr>
            <p:cNvPr id="12301" name="TextBox 6"/>
            <p:cNvSpPr txBox="1">
              <a:spLocks noChangeArrowheads="1"/>
            </p:cNvSpPr>
            <p:nvPr/>
          </p:nvSpPr>
          <p:spPr bwMode="auto">
            <a:xfrm>
              <a:off x="100715" y="5649009"/>
              <a:ext cx="189017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РАБОТОДАТЕЛЬ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(страхователь)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не позднее 5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календарных дней</a:t>
              </a:r>
            </a:p>
          </p:txBody>
        </p:sp>
        <p:sp>
          <p:nvSpPr>
            <p:cNvPr id="12302" name="TextBox 21"/>
            <p:cNvSpPr txBox="1">
              <a:spLocks noChangeArrowheads="1"/>
            </p:cNvSpPr>
            <p:nvPr/>
          </p:nvSpPr>
          <p:spPr bwMode="auto">
            <a:xfrm>
              <a:off x="5994333" y="5586262"/>
              <a:ext cx="3277145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РЕГИОНАЛЬНОЕ ОТДЕЛЕНИЕ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ФОНДА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(страховщик)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не позднее 10 календарных дней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принимает решение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о выплате пособия</a:t>
              </a:r>
            </a:p>
          </p:txBody>
        </p:sp>
        <p:sp>
          <p:nvSpPr>
            <p:cNvPr id="12303" name="TextBox 22"/>
            <p:cNvSpPr txBox="1">
              <a:spLocks noChangeArrowheads="1"/>
            </p:cNvSpPr>
            <p:nvPr/>
          </p:nvSpPr>
          <p:spPr bwMode="auto">
            <a:xfrm rot="-1435465">
              <a:off x="2223822" y="3218424"/>
              <a:ext cx="121047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Заявление,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документы</a:t>
              </a:r>
            </a:p>
          </p:txBody>
        </p:sp>
        <p:sp>
          <p:nvSpPr>
            <p:cNvPr id="12304" name="TextBox 25"/>
            <p:cNvSpPr txBox="1">
              <a:spLocks noChangeArrowheads="1"/>
            </p:cNvSpPr>
            <p:nvPr/>
          </p:nvSpPr>
          <p:spPr bwMode="auto">
            <a:xfrm rot="1250127">
              <a:off x="5790637" y="3320308"/>
              <a:ext cx="94768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Пособие</a:t>
              </a:r>
            </a:p>
          </p:txBody>
        </p:sp>
        <p:sp>
          <p:nvSpPr>
            <p:cNvPr id="12305" name="TextBox 24"/>
            <p:cNvSpPr txBox="1">
              <a:spLocks noChangeArrowheads="1"/>
            </p:cNvSpPr>
            <p:nvPr/>
          </p:nvSpPr>
          <p:spPr bwMode="auto">
            <a:xfrm>
              <a:off x="3347864" y="5256039"/>
              <a:ext cx="22502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Электронный реестр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b="1">
                  <a:solidFill>
                    <a:srgbClr val="0070C0"/>
                  </a:solidFill>
                  <a:latin typeface="Verdana" panose="020B0604030504040204" pitchFamily="34" charset="0"/>
                </a:rPr>
                <a:t>сведений (документы)</a:t>
              </a:r>
            </a:p>
          </p:txBody>
        </p:sp>
      </p:grpSp>
      <p:cxnSp>
        <p:nvCxnSpPr>
          <p:cNvPr id="28" name="Прямая со стрелкой 27"/>
          <p:cNvCxnSpPr/>
          <p:nvPr/>
        </p:nvCxnSpPr>
        <p:spPr>
          <a:xfrm>
            <a:off x="1952625" y="4745038"/>
            <a:ext cx="4491038" cy="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5292725" y="2781300"/>
            <a:ext cx="1800225" cy="750888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1952625" y="2781300"/>
            <a:ext cx="1898650" cy="908050"/>
          </a:xfrm>
          <a:prstGeom prst="straightConnector1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981075"/>
            <a:ext cx="9144000" cy="40005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9000">
                <a:schemeClr val="bg1">
                  <a:lumMod val="95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 b="1" smtClean="0">
                <a:solidFill>
                  <a:srgbClr val="0070C0"/>
                </a:solidFill>
                <a:latin typeface="Verdana" pitchFamily="34" charset="0"/>
              </a:rPr>
              <a:t>Страховое обеспечение, выплачиваемое Фондом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0" y="2204864"/>
          <a:ext cx="8640959" cy="3672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6875463" y="2171700"/>
            <a:ext cx="2130425" cy="608013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dirty="0" smtClean="0">
                <a:solidFill>
                  <a:srgbClr val="FFFFFF"/>
                </a:solidFill>
                <a:latin typeface="Verdana" pitchFamily="34" charset="0"/>
              </a:rPr>
              <a:t>перечисляются на банковский счет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875463" y="3192462"/>
            <a:ext cx="2130425" cy="668585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dirty="0" smtClean="0">
                <a:solidFill>
                  <a:srgbClr val="FFFFFF"/>
                </a:solidFill>
                <a:latin typeface="Verdana" pitchFamily="34" charset="0"/>
              </a:rPr>
              <a:t>направляются почтовым переводом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080250" y="4725988"/>
            <a:ext cx="1925638" cy="608012"/>
          </a:xfrm>
          <a:prstGeom prst="rect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smtClean="0">
                <a:solidFill>
                  <a:srgbClr val="FFFFFF"/>
                </a:solidFill>
                <a:latin typeface="Verdana" pitchFamily="34" charset="0"/>
              </a:rPr>
              <a:t>перечисляется на расчетный счет</a:t>
            </a:r>
          </a:p>
        </p:txBody>
      </p:sp>
      <p:sp>
        <p:nvSpPr>
          <p:cNvPr id="7" name="Шеврон 6"/>
          <p:cNvSpPr/>
          <p:nvPr/>
        </p:nvSpPr>
        <p:spPr>
          <a:xfrm>
            <a:off x="6588125" y="4765675"/>
            <a:ext cx="431800" cy="503238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152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Шеврон 13"/>
          <p:cNvSpPr/>
          <p:nvPr/>
        </p:nvSpPr>
        <p:spPr>
          <a:xfrm>
            <a:off x="6367449" y="2726155"/>
            <a:ext cx="433388" cy="503237"/>
          </a:xfrm>
          <a:prstGeom prst="chevron">
            <a:avLst/>
          </a:pr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152400" sx="102000" sy="102000" algn="c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68344" y="277971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7204</TotalTime>
  <Words>2877</Words>
  <Application>Microsoft Office PowerPoint</Application>
  <PresentationFormat>Экран (4:3)</PresentationFormat>
  <Paragraphs>336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Пресс-служба</dc:creator>
  <cp:lastModifiedBy>Галишникова Ольга Ивановна</cp:lastModifiedBy>
  <cp:revision>353</cp:revision>
  <cp:lastPrinted>2018-10-25T05:07:44Z</cp:lastPrinted>
  <dcterms:created xsi:type="dcterms:W3CDTF">2018-07-24T05:35:55Z</dcterms:created>
  <dcterms:modified xsi:type="dcterms:W3CDTF">2019-11-28T04:12:22Z</dcterms:modified>
</cp:coreProperties>
</file>