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5"/>
  </p:notesMasterIdLst>
  <p:sldIdLst>
    <p:sldId id="256" r:id="rId4"/>
    <p:sldId id="291" r:id="rId5"/>
    <p:sldId id="292" r:id="rId6"/>
    <p:sldId id="293" r:id="rId7"/>
    <p:sldId id="266" r:id="rId8"/>
    <p:sldId id="257" r:id="rId9"/>
    <p:sldId id="268" r:id="rId10"/>
    <p:sldId id="258" r:id="rId11"/>
    <p:sldId id="259" r:id="rId12"/>
    <p:sldId id="260" r:id="rId13"/>
    <p:sldId id="261" r:id="rId14"/>
    <p:sldId id="262" r:id="rId15"/>
    <p:sldId id="269" r:id="rId16"/>
    <p:sldId id="296" r:id="rId17"/>
    <p:sldId id="295" r:id="rId18"/>
    <p:sldId id="297" r:id="rId19"/>
    <p:sldId id="298" r:id="rId20"/>
    <p:sldId id="263" r:id="rId21"/>
    <p:sldId id="299" r:id="rId22"/>
    <p:sldId id="267" r:id="rId23"/>
    <p:sldId id="283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2" r:id="rId35"/>
    <p:sldId id="264" r:id="rId36"/>
    <p:sldId id="290" r:id="rId37"/>
    <p:sldId id="284" r:id="rId38"/>
    <p:sldId id="285" r:id="rId39"/>
    <p:sldId id="286" r:id="rId40"/>
    <p:sldId id="294" r:id="rId41"/>
    <p:sldId id="287" r:id="rId42"/>
    <p:sldId id="288" r:id="rId43"/>
    <p:sldId id="289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046" autoAdjust="0"/>
  </p:normalViewPr>
  <p:slideViewPr>
    <p:cSldViewPr snapToGrid="0">
      <p:cViewPr>
        <p:scale>
          <a:sx n="96" d="100"/>
          <a:sy n="96" d="100"/>
        </p:scale>
        <p:origin x="-1116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2BD46-859F-4CB6-87C1-08C1A2172F71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9A436-C322-45B0-BF70-96299FBC1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33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Пилотный проект «Прямые выплаты» позволяет применять следующую схему выплаты пособия по нетрудоспособности: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Медицинское учреждение выдает пациенту бумажный листок нетрудоспособности.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Сотрудник приносит работодателю заявление для выплаты пособия и листок нетрудоспособности (ЛН).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Работодатель в сервисе «Пособия ФСС» на основании ЛН и дополнительных документов (для некоторых видов пособий) заполняет реестр сведений  и отправляет его в электронном виде в ФСС.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Территориальное отделение ФСС назначает и выплачивает пособие работнику.</a:t>
            </a:r>
            <a:r>
              <a:rPr lang="ru-RU" dirty="0" smtClean="0">
                <a:effectLst/>
              </a:rPr>
              <a:t>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DC261-1E24-4853-AD2F-6FC45E2BE7BC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24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Экранные формы для заполнения отличаются для разных типов пособий. Например, для типа «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</a:t>
            </a:r>
            <a:r>
              <a:rPr lang="ru-RU" sz="12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ранним срокам беременности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 вкладка расчета пособия содержит поля , отличные от тех, что заполняются для пособия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по нетрудоспособности. На вкладке Дополнительные документы 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заполняются данные из справки о постановке на учет на раннем сроке.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8771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типа «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рождению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ребенка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» н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 вкладке «Дополнительные документы» 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заполняются данные из справки о рождении ребенка. Форму справки выбрать из справочника. Тут же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заполняются данные из свидетельства о рождении и других документов.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9100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Экранные формы для заполнения отличаются для разных типов пособий. Например, для типа «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уходу за ребенком» вместо данных из листка нетрудоспособности заполняются данные о рождении ребенка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 другие данные, подтверждающие право на пособие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168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Экранные формы для заполнения отличаются для разных типов пособий. Для типа «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погребению» заполнить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данные о получателе на вкладке Общая информация и данные для расчета пособия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911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Оплата дополнительных 4-х дней по уходу за ребенком</a:t>
            </a:r>
            <a:r>
              <a:rPr lang="ru-RU" sz="1200" baseline="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инвалидом. З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аполнить</a:t>
            </a:r>
            <a:r>
              <a:rPr lang="ru-RU" baseline="0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данные о получателе на вкладке Общая информация и данные для расчета на вкладке Расчет пособия</a:t>
            </a:r>
            <a:r>
              <a:rPr lang="ru-RU" dirty="0" smtClean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366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всех типов</a:t>
            </a:r>
            <a:r>
              <a:rPr lang="ru-RU" baseline="0" dirty="0" smtClean="0"/>
              <a:t> пособия на вкладке «Общая информация» нужно выбрать способ выплаты. Для каждого из них свои реквизиты.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909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На основе заполненного документа можно распечатать заявление о выплате пособия по форме № 578 и дать подписать его сотруднику. Печать заявления доступна:</a:t>
            </a:r>
            <a:r>
              <a:rPr lang="ru-RU" baseline="0" dirty="0" smtClean="0">
                <a:effectLst/>
              </a:rPr>
              <a:t> из списка документов, </a:t>
            </a:r>
            <a:r>
              <a:rPr lang="ru-RU" dirty="0" smtClean="0">
                <a:effectLst/>
              </a:rPr>
              <a:t>из</a:t>
            </a:r>
            <a:r>
              <a:rPr lang="ru-RU" baseline="0" dirty="0" smtClean="0">
                <a:effectLst/>
              </a:rPr>
              <a:t> просмотра документа конкретного сотрудника. Также можно распечатать реестр документов.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13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 заполнения всех полей в документе нажать на кнопку «Проверить и отправить».  Если обнаружены ошибки , вернуться к исправлению. Если ошибок нет, отправить реестр в ФСС.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2675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Возможна массовая отправка,</a:t>
            </a:r>
            <a:r>
              <a:rPr lang="ru-RU" baseline="0" dirty="0" smtClean="0"/>
              <a:t> т.е. не по одному документу, а сразу нескольких </a:t>
            </a:r>
            <a:r>
              <a:rPr lang="ru-RU" dirty="0" smtClean="0"/>
              <a:t>. Режим включается в Реквизитах и настройках. Отправляются все документы не содержащие ошибок</a:t>
            </a:r>
            <a:r>
              <a:rPr lang="ru-RU" baseline="0" dirty="0" smtClean="0"/>
              <a:t> за выбранную дату.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6017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Если сотруднику оформлен ЭЛН, то его можно загрузить с портала</a:t>
            </a:r>
            <a:r>
              <a:rPr lang="ru-RU" baseline="0" dirty="0" smtClean="0"/>
              <a:t> ФСС. </a:t>
            </a:r>
            <a:r>
              <a:rPr lang="ru-RU" dirty="0" smtClean="0"/>
              <a:t>Для формирования запроса надо указать номер листка (полученный от работника) и СНИЛС. Можно сформировать запрос  сразу</a:t>
            </a:r>
            <a:r>
              <a:rPr lang="ru-RU" baseline="0" dirty="0" smtClean="0"/>
              <a:t> </a:t>
            </a:r>
            <a:r>
              <a:rPr lang="ru-RU" dirty="0" smtClean="0"/>
              <a:t>на несколько листков, для</a:t>
            </a:r>
            <a:r>
              <a:rPr lang="ru-RU" baseline="0" dirty="0" smtClean="0"/>
              <a:t> чего нажать на ссылку «Добавить строку» и в новых строках указать соответствующие номера.</a:t>
            </a:r>
            <a:endParaRPr lang="ru-RU" dirty="0" smtClean="0"/>
          </a:p>
          <a:p>
            <a:r>
              <a:rPr lang="ru-RU" dirty="0" err="1" smtClean="0"/>
              <a:t>Рег.номер</a:t>
            </a:r>
            <a:r>
              <a:rPr lang="ru-RU" baseline="0" dirty="0" smtClean="0"/>
              <a:t> и код </a:t>
            </a:r>
            <a:r>
              <a:rPr lang="ru-RU" baseline="0" dirty="0" err="1" smtClean="0"/>
              <a:t>подчиненнсти</a:t>
            </a:r>
            <a:r>
              <a:rPr lang="ru-RU" baseline="0" dirty="0" smtClean="0"/>
              <a:t> подтягиваются из реквизитов организации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845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Пилотный проект «Прямые выплаты»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ЭЛН работает по схеме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Медицинское учреждение формирует ЭЛН и передает в информационную систему ФСС, выдает пациенту номер ЭЛН.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Сотрудник сообщает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работодателю номер ЭЛН.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Работодатель в сервисе «Пособия ФСС» запрашивает ЭЛН из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системы ФСС 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основании полученного  ЭЛН и дополнительных документов (для некоторых видов пособий) создает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реестр сведений  и отправляет его в электронном виде вместе 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дозаполненным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ЭЛН в ФСС .</a:t>
            </a:r>
            <a:endParaRPr lang="ru-RU" dirty="0" smtClean="0">
              <a:effectLst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Территориальное отделение ФСС назначает и выплачивает пособие работнику.</a:t>
            </a:r>
            <a:r>
              <a:rPr lang="ru-RU" dirty="0" smtClean="0">
                <a:effectLst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CDC261-1E24-4853-AD2F-6FC45E2BE7BC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901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Нажать кнопку Далее и</a:t>
            </a:r>
            <a:r>
              <a:rPr lang="ru-RU" baseline="0" dirty="0" smtClean="0"/>
              <a:t> выбрать </a:t>
            </a:r>
            <a:r>
              <a:rPr lang="ru-RU" dirty="0" smtClean="0">
                <a:effectLst/>
              </a:rPr>
              <a:t>сертификат для подписи запроса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4886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Ошибка загрузки может возникнуть, если неверно указан номер листка или реквизиты страхователя.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5544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Если есть файл с ЭЛН, скачанный с портала на другом ПК или в сторонней программе, то можно загрузить из файла.</a:t>
            </a:r>
            <a:r>
              <a:rPr lang="ru-RU" baseline="0" dirty="0" smtClean="0">
                <a:effectLst/>
              </a:rPr>
              <a:t> </a:t>
            </a:r>
            <a:r>
              <a:rPr lang="ru-RU" dirty="0" smtClean="0">
                <a:effectLst/>
              </a:rPr>
              <a:t>Нажать на «Загрузить из файла». Выбрать заранее подготовленный файл и нажать «Открыть».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27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Возможна</a:t>
            </a:r>
            <a:r>
              <a:rPr lang="ru-RU" baseline="0" dirty="0" smtClean="0"/>
              <a:t> массовая загрузка. Если ЭЛН уже есть в сервисе, то можно отказаться от загрузки, обновить имеющийся или создать новый документ.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48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Каждый документ можно распечатать, скачать в файл. Если большой список документов, то можно через Поиск найти нужный  по ФИО или СНИЛС. Список можно </a:t>
            </a:r>
            <a:r>
              <a:rPr lang="ru-RU" baseline="0" dirty="0" err="1" smtClean="0"/>
              <a:t>рапечатать</a:t>
            </a:r>
            <a:r>
              <a:rPr lang="ru-RU" baseline="0" dirty="0" smtClean="0"/>
              <a:t> в формате </a:t>
            </a:r>
            <a:r>
              <a:rPr lang="en-US" baseline="0" dirty="0" smtClean="0"/>
              <a:t>PDF / Excel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372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 загрузке ЭЛН с портала или из файла все данные заполненные мед. учреждением переносятся в соответствующие поля. Данные работодателя подтягиваются из реквизитов плательщика. Нужно</a:t>
            </a:r>
            <a:r>
              <a:rPr lang="ru-RU" baseline="0" dirty="0" smtClean="0"/>
              <a:t> проверить все принятые данные и  в случае обнаружения ошибок , обратиться в мед. Учреждение. Заполнить вручную требуется только </a:t>
            </a:r>
            <a:r>
              <a:rPr lang="ru-RU" baseline="0" dirty="0" err="1" smtClean="0"/>
              <a:t>влкадку</a:t>
            </a:r>
            <a:r>
              <a:rPr lang="ru-RU" baseline="0" dirty="0" smtClean="0"/>
              <a:t> Расчет пособия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548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Часть листка , </a:t>
            </a:r>
            <a:r>
              <a:rPr lang="ru-RU" dirty="0" err="1" smtClean="0"/>
              <a:t>заполеннная</a:t>
            </a:r>
            <a:r>
              <a:rPr lang="ru-RU" dirty="0" smtClean="0"/>
              <a:t> медицинским учреждением. Если обнаружили</a:t>
            </a:r>
            <a:r>
              <a:rPr lang="ru-RU" baseline="0" dirty="0" smtClean="0"/>
              <a:t> ошибки в ЭЛН (например , при заполнении ЭЛН врачом неверно была указана дата рождения), то нужно обратиться в мед. учреждение, чтобы исправили. Контакты мед. учреждения можно найти в сервисе.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9903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ФСС дает возможность загружать незакрытые ЭЛН в статусах 010 «Открыт», 020 «Продлен», 040 «Направлен на МСЭ» и 050 «Дополнен данными МСЭ». </a:t>
            </a:r>
          </a:p>
          <a:p>
            <a:r>
              <a:rPr lang="ru-RU" dirty="0" smtClean="0">
                <a:effectLst/>
              </a:rPr>
              <a:t>Рассчитать и подписать ЭЛН можно только, если он в статусе 030 «Закрыт».</a:t>
            </a:r>
          </a:p>
          <a:p>
            <a:r>
              <a:rPr lang="ru-RU" dirty="0" smtClean="0">
                <a:effectLst/>
              </a:rPr>
              <a:t>Когда мед. учреждение закроет больничный, нужно обновить его статус и данные с помощью кнопки «Обновить документ».</a:t>
            </a:r>
          </a:p>
          <a:p>
            <a:r>
              <a:rPr lang="ru-RU" dirty="0" smtClean="0">
                <a:effectLst/>
              </a:rPr>
              <a:t>Если сотрудник уже вышел на работу, а ЭЛН все еще в статусе «Больничный не закрыт», нужно обратиться в мед. учреждение.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9465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Часть листка, которую</a:t>
            </a:r>
            <a:r>
              <a:rPr lang="ru-RU" baseline="0" dirty="0" smtClean="0"/>
              <a:t> заполняет работодатель. Статус ЭЛН должен быть 030 – Закрыт. Нужно заполнить все поля , участвующие в расчете пособия. Для расчете можно воспользоваться калькулятором больничных. После </a:t>
            </a:r>
            <a:r>
              <a:rPr lang="ru-RU" baseline="0" dirty="0" err="1" smtClean="0"/>
              <a:t>заполнеия</a:t>
            </a:r>
            <a:r>
              <a:rPr lang="ru-RU" baseline="0" dirty="0" smtClean="0"/>
              <a:t> нажать на кнопку Проверить и отправить.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7275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 регионах с прямыми выплатами кроме ЭЛН требуется отправить реестр. Реестр формируется автоматически на основе заполненного ЭЛН.</a:t>
            </a:r>
            <a:r>
              <a:rPr lang="ru-RU" baseline="0" dirty="0" smtClean="0"/>
              <a:t> </a:t>
            </a:r>
            <a:r>
              <a:rPr lang="ru-RU" dirty="0" smtClean="0"/>
              <a:t>Отправлять обязательно одновременно!!! Если реестр отправить раньше, то при отправке ЭЛН будет выдаваться ошибка системой ФСС.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AB59B-B14F-423D-99A7-9BC2B791F91A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732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входа в сервис выбрать в главном меню «ФСС», а затем Пособия ФСС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0201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После отправки следует</a:t>
            </a:r>
            <a:r>
              <a:rPr lang="ru-RU" baseline="0" dirty="0" smtClean="0"/>
              <a:t> </a:t>
            </a:r>
            <a:r>
              <a:rPr lang="ru-RU" dirty="0" smtClean="0"/>
              <a:t>отслеживать статус документа.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3979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Если ЭЛН или реестр не принят, то надо исправить ошибки и заново отправить. </a:t>
            </a:r>
            <a:r>
              <a:rPr lang="ru-RU" dirty="0" smtClean="0">
                <a:effectLst/>
              </a:rPr>
              <a:t>Для этого открыть документооборот, нажав на строку с его названием. Ознакомиться с протоколом ошибок (ссылка «Просмотреть протокол ошибок») и нажать «Исправить ошибки и отправить заново».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Для принятого реестра сведений можно просмотреть и распечатать квитанцию о приеме. </a:t>
            </a:r>
            <a:endParaRPr lang="ru-RU" sz="1200" dirty="0" smtClean="0"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7838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Для просмотра истории отправок кликнуть в списке на строке с документом, который ранее отправлялся в ФСС. Откроется окно с детальной информацией по последней отправке документа. Если</a:t>
            </a:r>
            <a:r>
              <a:rPr lang="ru-RU" baseline="0" dirty="0" smtClean="0">
                <a:effectLst/>
              </a:rPr>
              <a:t> у документа статус «принят» и статус ЭЛН =Заполен страхователем, то все хорошо, документооборот завершен. </a:t>
            </a:r>
          </a:p>
          <a:p>
            <a:r>
              <a:rPr lang="ru-RU" baseline="0" dirty="0" smtClean="0">
                <a:effectLst/>
              </a:rPr>
              <a:t>Если ЭЛН не принят, то открыть для просмотра протокол ошибок.</a:t>
            </a:r>
            <a:endParaRPr lang="ru-RU" dirty="0" smtClean="0">
              <a:effectLst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52997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Чтобы понять смысл сообщения об ошибке и что с этим делать, можно воспользоваться Справкой по ошибкам.</a:t>
            </a:r>
          </a:p>
          <a:p>
            <a:r>
              <a:rPr lang="ru-RU" dirty="0" smtClean="0"/>
              <a:t>Здесь</a:t>
            </a:r>
            <a:r>
              <a:rPr lang="ru-RU" baseline="0" dirty="0" smtClean="0"/>
              <a:t> приведен п</a:t>
            </a:r>
            <a:r>
              <a:rPr lang="ru-RU" dirty="0" smtClean="0"/>
              <a:t>ример протокола ,</a:t>
            </a:r>
            <a:r>
              <a:rPr lang="ru-RU" baseline="0" dirty="0" smtClean="0"/>
              <a:t> в котором сказано, что был отправлен ЭЛН с исправлениями ранее принятого ФСС листка, но не указана причина исправления. Требуется внести исправления в ЭЛН, для чего в списке документов кликнуть по строке с нужным ФИО.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68759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Перейти на вкладку Электронный лист</a:t>
            </a:r>
            <a:r>
              <a:rPr lang="ru-RU" baseline="0" dirty="0" smtClean="0"/>
              <a:t> нетрудоспособности. В поле «Причина исправления» выбрать нужный код. Заново отправить ЭЛН. Это действие выполнять всегда, если вносятся изменения в уже ранее отправленный ЭЛН.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5809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Чтобы понять смысл сообщения об ошибке и что с этим делать, можно воспользоваться Справкой по ошибкам.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57986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расшифровки сообщений в протоколе можно воспользоваться</a:t>
            </a:r>
            <a:r>
              <a:rPr lang="ru-RU" baseline="0" dirty="0" smtClean="0"/>
              <a:t> справкой или задать вопрос консультанту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2605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Консультанты окажут помощь при работе с пособиями и ЭЛН.</a:t>
            </a:r>
            <a:r>
              <a:rPr lang="ru-RU" baseline="0" dirty="0" smtClean="0"/>
              <a:t> Также можно прочитать инструкцию или просмотреть </a:t>
            </a:r>
            <a:r>
              <a:rPr lang="ru-RU" baseline="0" dirty="0" err="1" smtClean="0"/>
              <a:t>видеоинструкцию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31399-C0F3-4102-9E39-917BE5E40B20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790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Список документов, по- умолчанию, отображается за текущую дату. Если есть документы, готовые к отправке, сервис</a:t>
            </a:r>
            <a:r>
              <a:rPr lang="ru-RU" baseline="0" dirty="0" smtClean="0"/>
              <a:t> сообщит об этом. Для просмотра документов за все периоды – нажать на ссылку Все документы.</a:t>
            </a:r>
          </a:p>
          <a:p>
            <a:r>
              <a:rPr lang="ru-RU" dirty="0" smtClean="0"/>
              <a:t>Возможна загрузка</a:t>
            </a:r>
            <a:r>
              <a:rPr lang="ru-RU" baseline="0" dirty="0" smtClean="0"/>
              <a:t> реестра из файла, сформированного в сторонней программе – нажать Загрузить из файла, найти нужный файл и загрузить. Для пособий по нетрудоспособности можно загрузить ЭЛН.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680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заполнения реестра вручную с бумажных документов </a:t>
            </a:r>
            <a:r>
              <a:rPr lang="ru-RU" baseline="0" dirty="0" smtClean="0">
                <a:effectLst/>
              </a:rPr>
              <a:t>н</a:t>
            </a:r>
            <a:r>
              <a:rPr lang="ru-RU" dirty="0" smtClean="0">
                <a:effectLst/>
              </a:rPr>
              <a:t>ажать «Создать документ». В окне «Создание нового документа» выбрать тип пособия</a:t>
            </a:r>
            <a:r>
              <a:rPr lang="en-US" dirty="0" smtClean="0">
                <a:effectLst/>
              </a:rPr>
              <a:t>:</a:t>
            </a:r>
          </a:p>
          <a:p>
            <a:r>
              <a:rPr lang="en-US" dirty="0" smtClean="0">
                <a:effectLst/>
              </a:rPr>
              <a:t>1</a:t>
            </a:r>
            <a:r>
              <a:rPr lang="ru-RU" dirty="0" smtClean="0">
                <a:effectLst/>
              </a:rPr>
              <a:t> -  пособие по нетрудоспособности </a:t>
            </a:r>
          </a:p>
          <a:p>
            <a:r>
              <a:rPr lang="ru-RU" dirty="0" smtClean="0">
                <a:effectLst/>
              </a:rPr>
              <a:t>2 – пособие по беременности и родам </a:t>
            </a:r>
          </a:p>
          <a:p>
            <a:r>
              <a:rPr lang="ru-RU" dirty="0" smtClean="0">
                <a:effectLst/>
              </a:rPr>
              <a:t>3 – пособие по ранним срокам беременности </a:t>
            </a:r>
          </a:p>
          <a:p>
            <a:r>
              <a:rPr lang="ru-RU" dirty="0" smtClean="0">
                <a:effectLst/>
              </a:rPr>
              <a:t>4 – пособие по рождению ребенка </a:t>
            </a:r>
          </a:p>
          <a:p>
            <a:r>
              <a:rPr lang="ru-RU" dirty="0" smtClean="0">
                <a:effectLst/>
              </a:rPr>
              <a:t>5  – пособие по уходу за ребенком </a:t>
            </a:r>
          </a:p>
          <a:p>
            <a:r>
              <a:rPr lang="ru-RU" dirty="0" smtClean="0">
                <a:effectLst/>
              </a:rPr>
              <a:t>6 – пособие по проф. травме, болезни </a:t>
            </a:r>
          </a:p>
          <a:p>
            <a:r>
              <a:rPr lang="ru-RU" dirty="0" smtClean="0">
                <a:effectLst/>
              </a:rPr>
              <a:t>7 – пособие по погребению </a:t>
            </a:r>
          </a:p>
          <a:p>
            <a:r>
              <a:rPr lang="ru-RU" dirty="0" smtClean="0">
                <a:effectLst/>
              </a:rPr>
              <a:t>8 – оплата дополнительных 4-х дней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48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</a:rPr>
              <a:t>Если выбран тип пособия по нетрудоспособности , или</a:t>
            </a:r>
            <a:r>
              <a:rPr lang="ru-RU" baseline="0" dirty="0" smtClean="0">
                <a:effectLst/>
              </a:rPr>
              <a:t> пособие по беременности и родам</a:t>
            </a:r>
            <a:r>
              <a:rPr lang="ru-RU" dirty="0" smtClean="0">
                <a:effectLst/>
              </a:rPr>
              <a:t>, или пособие по проф. травме, болезни, то на следующем шаге надо выбрать тип листка нетрудоспособности -  «Бумажный». Сотрудника выбрать из имеющегося списка (можно найти по ФИО или СНИЛС) или «Добавить  нового сотрудника»– заполнить ФИО и СНИЛС  и добавить в список. Нажать</a:t>
            </a:r>
            <a:r>
              <a:rPr lang="ru-RU" baseline="0" dirty="0" smtClean="0">
                <a:effectLst/>
              </a:rPr>
              <a:t> кнопку «Создать документ»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843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</a:t>
            </a:r>
            <a:r>
              <a:rPr lang="ru-RU" baseline="0" dirty="0" smtClean="0"/>
              <a:t> зависимости от типа пособия открываются разные окна для заполнения. Если пособие по нетрудоспособности , то требуется внесение данных с бумажного листка нетрудоспособности. Красными рамками обозначены поля обязательные для заполнения. На вкладке «Общая информация» указать сведения о сотруднике. При заполнении адреса достаточно в поле поиска указать название населенного пункта и сервис предложит на выбор регион и район. Поля заполнятся автоматически в соответствии с ФИАС.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711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вкладке Лист нетрудоспособности указываются</a:t>
            </a:r>
            <a:r>
              <a:rPr lang="ru-RU" baseline="0" dirty="0" smtClean="0"/>
              <a:t> данные из листка, заполненного в </a:t>
            </a:r>
            <a:r>
              <a:rPr lang="ru-RU" baseline="0" dirty="0" err="1" smtClean="0"/>
              <a:t>мед.учреждении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150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На вкладке Расчет пособия (аналог части БЛ, которая заполняется работодателем)</a:t>
            </a:r>
            <a:r>
              <a:rPr lang="ru-RU" baseline="0" dirty="0" smtClean="0"/>
              <a:t> вносятся данные, необходимые для расчета пособия.  </a:t>
            </a:r>
            <a:r>
              <a:rPr lang="ru-RU" dirty="0" smtClean="0"/>
              <a:t>Система подсказывает как должно быть заполнено конкретное поле.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A436-C322-45B0-BF70-96299FBC13D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524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759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66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719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46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237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118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3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7123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89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003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2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8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6156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871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59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0484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447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9559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143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6994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718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92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7199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8675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002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220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41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183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681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7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80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054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756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D1557-55CF-4AAC-80CA-DF14A48812F6}" type="datetimeFigureOut">
              <a:rPr lang="ru-RU" smtClean="0"/>
              <a:t>25.10.2019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F99B7-08C1-4CC7-8C89-8AE2436B7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82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8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ABA07-A6F8-4AEA-89E1-F2A6B22EED2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25.10.2019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3B504-150E-42D2-9DAE-48BBC1D763C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85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.png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9296" y="1763494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ru-RU" sz="4800" dirty="0" smtClean="0">
                <a:solidFill>
                  <a:srgbClr val="FF66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Контур Экстерн </a:t>
            </a:r>
            <a:br>
              <a:rPr lang="ru-RU" sz="4800" dirty="0" smtClean="0">
                <a:solidFill>
                  <a:srgbClr val="FF66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4800" dirty="0" smtClean="0">
                <a:solidFill>
                  <a:srgbClr val="FF66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для участников проекта</a:t>
            </a:r>
            <a:br>
              <a:rPr lang="ru-RU" sz="4800" dirty="0" smtClean="0">
                <a:solidFill>
                  <a:srgbClr val="FF66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4800" dirty="0" smtClean="0">
                <a:solidFill>
                  <a:srgbClr val="FF6600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«Прямые выплаты»</a:t>
            </a:r>
            <a:endParaRPr lang="ru-RU" sz="4800" dirty="0">
              <a:solidFill>
                <a:srgbClr val="FF660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9296" y="4559757"/>
            <a:ext cx="9144000" cy="1655762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111" y="430380"/>
            <a:ext cx="3822439" cy="51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7527"/>
          <a:stretch/>
        </p:blipFill>
        <p:spPr>
          <a:xfrm>
            <a:off x="994410" y="1387424"/>
            <a:ext cx="8689025" cy="5287696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2711" y="20510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Заполнение общей информации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4031" t="12500" r="34938" b="7500"/>
          <a:stretch/>
        </p:blipFill>
        <p:spPr>
          <a:xfrm>
            <a:off x="8083401" y="1710982"/>
            <a:ext cx="3200067" cy="464058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118353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7467"/>
          <a:stretch/>
        </p:blipFill>
        <p:spPr>
          <a:xfrm>
            <a:off x="1257300" y="1247984"/>
            <a:ext cx="7992033" cy="535855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Заполнение информации из ЛН</a:t>
            </a:r>
            <a:endParaRPr lang="ru-RU" sz="40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3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b="7189"/>
          <a:stretch/>
        </p:blipFill>
        <p:spPr>
          <a:xfrm>
            <a:off x="582930" y="1429734"/>
            <a:ext cx="7715250" cy="5211096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7813" t="30333" r="19000" b="23500"/>
          <a:stretch/>
        </p:blipFill>
        <p:spPr>
          <a:xfrm>
            <a:off x="4137660" y="2755297"/>
            <a:ext cx="7703820" cy="316611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Расчет пособия</a:t>
            </a:r>
            <a:endParaRPr lang="ru-RU" sz="40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8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81" y="1062990"/>
            <a:ext cx="6018777" cy="4691634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4336" y="3725260"/>
            <a:ext cx="6824812" cy="2529235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6"/>
            <a:ext cx="10515600" cy="10407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ранним срокам беременности</a:t>
            </a:r>
            <a:endParaRPr lang="ru-RU" sz="40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34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6"/>
            <a:ext cx="10515600" cy="10407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рождению ребенка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18500" t="15112" r="18200" b="4534"/>
          <a:stretch/>
        </p:blipFill>
        <p:spPr>
          <a:xfrm>
            <a:off x="780288" y="1072896"/>
            <a:ext cx="7717536" cy="5510784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16330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6"/>
            <a:ext cx="10515600" cy="10407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уходу за ребенком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11" y="1245869"/>
            <a:ext cx="6503934" cy="460629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617" y="1638580"/>
            <a:ext cx="5432708" cy="484146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3067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11" y="1121664"/>
            <a:ext cx="5476383" cy="532180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6"/>
            <a:ext cx="10515600" cy="10407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Пособие по погребению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4817" y="1914144"/>
            <a:ext cx="5573494" cy="476935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28086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2711" y="205106"/>
            <a:ext cx="10515600" cy="104076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Оплата дополнительных 4-х дней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11" y="1245870"/>
            <a:ext cx="6595913" cy="5167719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5303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870" y="13652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Выбор способа выплаты пособия 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949" y="1687259"/>
            <a:ext cx="6116003" cy="211138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4602" y="3375136"/>
            <a:ext cx="7277100" cy="2857500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78374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870" y="136525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Печать заявления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309"/>
          <a:stretch/>
        </p:blipFill>
        <p:spPr>
          <a:xfrm>
            <a:off x="4526280" y="2925128"/>
            <a:ext cx="7033302" cy="3506152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690688"/>
            <a:ext cx="11658600" cy="202882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46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1658" y="554456"/>
            <a:ext cx="8229600" cy="1143000"/>
          </a:xfrm>
        </p:spPr>
        <p:txBody>
          <a:bodyPr anchor="t">
            <a:normAutofit/>
          </a:bodyPr>
          <a:lstStyle/>
          <a:p>
            <a:pPr algn="l"/>
            <a:r>
              <a:rPr lang="ru-RU" sz="4000" dirty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Проект «Прямые выплаты»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7270" y="1916833"/>
            <a:ext cx="10161270" cy="4003907"/>
          </a:xfrm>
        </p:spPr>
        <p:txBody>
          <a:bodyPr>
            <a:noAutofit/>
          </a:bodyPr>
          <a:lstStyle/>
          <a:p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Запускается по регионам, первый запуск –</a:t>
            </a: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в июле 2011 года</a:t>
            </a:r>
          </a:p>
          <a:p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Контур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Экстерн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участвует в проекте. Создали сервис «Пособия ФСС», который автоматизирует работу работодателя</a:t>
            </a:r>
          </a:p>
          <a:p>
            <a:endParaRPr lang="ru-RU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Сегодня проект подключен в </a:t>
            </a:r>
            <a:r>
              <a:rPr lang="ru-RU" sz="2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59 </a:t>
            </a:r>
            <a:r>
              <a:rPr lang="ru-RU" sz="2400" dirty="0">
                <a:latin typeface="Segoe UI" panose="020B0502040204020203" pitchFamily="34" charset="0"/>
                <a:cs typeface="Segoe UI" panose="020B0502040204020203" pitchFamily="34" charset="0"/>
              </a:rPr>
              <a:t>регионах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1624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Проверка документа перед отправкой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077" y="2100841"/>
            <a:ext cx="5050679" cy="26403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6950" y="2778852"/>
            <a:ext cx="6952607" cy="3924689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8627" y="5854049"/>
            <a:ext cx="2693773" cy="849492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04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0888"/>
          <a:stretch/>
        </p:blipFill>
        <p:spPr>
          <a:xfrm>
            <a:off x="785469" y="1135119"/>
            <a:ext cx="6141111" cy="303187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Массовая отправка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0731" y="3585090"/>
            <a:ext cx="6448425" cy="297180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161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925" y="2527155"/>
            <a:ext cx="5810250" cy="3552825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Загрузка ЭЛН с портала ФСС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7907" y="2356365"/>
            <a:ext cx="5762625" cy="4200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696" y="1135118"/>
            <a:ext cx="10137029" cy="109079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0420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69" y="1848339"/>
            <a:ext cx="5800725" cy="3562350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Загрузка ЭЛН с портала ФСС. Выбор сертификата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7495" y="3063240"/>
            <a:ext cx="6078748" cy="3331523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05831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Возможные ошибки при загрузке ЭЛН с портала ФСС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1971" r="2753" b="5648"/>
          <a:stretch/>
        </p:blipFill>
        <p:spPr>
          <a:xfrm>
            <a:off x="5487703" y="3500404"/>
            <a:ext cx="5922928" cy="246605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145" y="1900928"/>
            <a:ext cx="5553075" cy="237172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99969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Загрузка ЭЛН из файла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3410" y="2371473"/>
            <a:ext cx="6991350" cy="3962259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469" y="1135118"/>
            <a:ext cx="9723120" cy="104625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51636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69" y="1344502"/>
            <a:ext cx="5867400" cy="3286125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Загрузка ЭЛН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3117" y="711559"/>
            <a:ext cx="5819775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68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Список документов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66" y="1650192"/>
            <a:ext cx="11509484" cy="36409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175927">
            <a:off x="9424706" y="2224259"/>
            <a:ext cx="615749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644531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Заполнение ЭЛН. Сведения о работодателе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2335" y="6232636"/>
            <a:ext cx="2375162" cy="32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69" y="996958"/>
            <a:ext cx="7907128" cy="565530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484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644531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Заполнение ЭЛН. 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68" y="970814"/>
            <a:ext cx="8358531" cy="5567816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663267">
            <a:off x="7719795" y="2265413"/>
            <a:ext cx="615749" cy="2926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079" y="2967500"/>
            <a:ext cx="4366475" cy="334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3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010" y="967"/>
            <a:ext cx="9144000" cy="6857033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902974" y="894802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45918" y="188640"/>
            <a:ext cx="1629803" cy="347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kotur-extern.ru</a:t>
            </a:r>
            <a:endParaRPr lang="ru-RU" sz="1600" dirty="0">
              <a:solidFill>
                <a:prstClr val="whit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891540" y="125760"/>
            <a:ext cx="11181124" cy="1143000"/>
          </a:xfrm>
        </p:spPr>
        <p:txBody>
          <a:bodyPr anchor="t">
            <a:normAutofit/>
          </a:bodyPr>
          <a:lstStyle/>
          <a:p>
            <a:pPr algn="l"/>
            <a:r>
              <a:rPr lang="ru-RU" sz="3000" dirty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Суть проекта «Прямые выплаты»</a:t>
            </a:r>
          </a:p>
        </p:txBody>
      </p:sp>
    </p:spTree>
    <p:extLst>
      <p:ext uri="{BB962C8B-B14F-4D97-AF65-F5344CB8AC3E}">
        <p14:creationId xmlns:p14="http://schemas.microsoft.com/office/powerpoint/2010/main" val="188222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644531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ЭЛН не закрыт 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63267">
            <a:off x="7719795" y="2265413"/>
            <a:ext cx="615749" cy="2926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68" y="1460182"/>
            <a:ext cx="8495691" cy="4961224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7085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Заполнение ЭЛН. Расчет пособия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69" y="932178"/>
            <a:ext cx="8754891" cy="5777231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367124">
            <a:off x="1524735" y="5923012"/>
            <a:ext cx="615749" cy="29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4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575951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Проверка и отправка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145474"/>
            <a:ext cx="11277600" cy="4760026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4556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Работа со списком документов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1506854"/>
            <a:ext cx="9528810" cy="41822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Что означают </a:t>
            </a: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статусы ЭЛН и реестра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8200" y="1690688"/>
            <a:ext cx="107137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«Создан»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– документ создан, но не отправлен в ФСС.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«… в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очереди на отправку»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– документ поставлен в очередь на отправку в ФСС.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Ошибка отправки…»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– в процессе отправки произошли ошибки. Необходимо снова отправить документ в ФСС. 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«…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отправлен»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– документ отправлен в ФСС, но его еще не проверили.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«… не 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принят»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- в результате проверки в ФСС были выявлены ошибки. Исправьте ошибки, указанные ФСС, и заново отправьте документ. </a:t>
            </a: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0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sz="20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«… принят</a:t>
            </a:r>
            <a:r>
              <a:rPr lang="ru-RU" sz="2000" b="1" dirty="0">
                <a:latin typeface="Segoe UI" panose="020B0502040204020203" pitchFamily="34" charset="0"/>
                <a:cs typeface="Segoe UI" panose="020B0502040204020203" pitchFamily="34" charset="0"/>
              </a:rPr>
              <a:t>» </a:t>
            </a:r>
            <a:r>
              <a:rPr lang="ru-RU" sz="2000" dirty="0">
                <a:latin typeface="Segoe UI" panose="020B0502040204020203" pitchFamily="34" charset="0"/>
                <a:cs typeface="Segoe UI" panose="020B0502040204020203" pitchFamily="34" charset="0"/>
              </a:rPr>
              <a:t>– документ направлен на рассмотрение в региональное отделение ФСС. Для реестра сведений можно просмотреть и распечатать квитанцию о приеме. </a:t>
            </a:r>
            <a:endParaRPr lang="ru-RU" sz="2000" dirty="0"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40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486" y="711559"/>
            <a:ext cx="5372100" cy="390525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r="23603" b="33552"/>
          <a:stretch/>
        </p:blipFill>
        <p:spPr>
          <a:xfrm>
            <a:off x="785470" y="1498600"/>
            <a:ext cx="4184926" cy="157926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Документооборот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20474" y="2769701"/>
            <a:ext cx="4586926" cy="346293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280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Протокол ошибок непринятого ЭЛН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144" y="1625917"/>
            <a:ext cx="7905535" cy="419732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26740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Исправление ранее принятого ЭЛН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2023" y="1215128"/>
            <a:ext cx="9858375" cy="4667250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4998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4650131" cy="239169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Протокол ошибок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непринятого реестра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211" y="711559"/>
            <a:ext cx="4886150" cy="564422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45510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189" y="29943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Справка по ошибкам</a:t>
            </a:r>
          </a:p>
          <a:p>
            <a:pPr marL="0" indent="0">
              <a:lnSpc>
                <a:spcPct val="100000"/>
              </a:lnSpc>
              <a:buNone/>
            </a:pP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609" y="1070624"/>
            <a:ext cx="8019326" cy="5486266"/>
          </a:xfrm>
          <a:prstGeom prst="rect">
            <a:avLst/>
          </a:prstGeom>
          <a:ln w="158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09121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84"/>
            <a:ext cx="9144000" cy="6857033"/>
          </a:xfrm>
          <a:prstGeom prst="rect">
            <a:avLst/>
          </a:prstGeom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1902974" y="894802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800" b="1" dirty="0">
              <a:solidFill>
                <a:prstClr val="black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00050" y="125760"/>
            <a:ext cx="11672614" cy="1143000"/>
          </a:xfrm>
        </p:spPr>
        <p:txBody>
          <a:bodyPr anchor="t">
            <a:normAutofit/>
          </a:bodyPr>
          <a:lstStyle/>
          <a:p>
            <a:pPr algn="l"/>
            <a:r>
              <a:rPr lang="ru-RU" sz="26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Суть проекта «</a:t>
            </a:r>
            <a:r>
              <a:rPr lang="ru-RU" sz="26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ЭЛН» для </a:t>
            </a:r>
            <a:r>
              <a:rPr lang="ru-RU" sz="26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регионов с «Прямыми выплатами»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975" y="2929403"/>
            <a:ext cx="2371846" cy="99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18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736ECA42-A032-7F4E-A160-2A81D05728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469" y="288001"/>
            <a:ext cx="10131485" cy="84711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ea typeface="Segoe UI Semibold" panose="020B0502040204020203" pitchFamily="34" charset="0"/>
                <a:cs typeface="Segoe UI" panose="020B0502040204020203" pitchFamily="34" charset="0"/>
              </a:rPr>
              <a:t>Помощь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ea typeface="Segoe UI Semibold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320" y="6371619"/>
            <a:ext cx="2375162" cy="3242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7525" y="711559"/>
            <a:ext cx="8886825" cy="261937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19" y="1115368"/>
            <a:ext cx="5761355" cy="558050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0939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56A79616-6272-7A4C-AA2E-A6103523F50F}"/>
              </a:ext>
            </a:extLst>
          </p:cNvPr>
          <p:cNvSpPr txBox="1">
            <a:spLocks/>
          </p:cNvSpPr>
          <p:nvPr/>
        </p:nvSpPr>
        <p:spPr>
          <a:xfrm>
            <a:off x="1045100" y="2553474"/>
            <a:ext cx="8876271" cy="2647949"/>
          </a:xfrm>
          <a:prstGeom prst="rect">
            <a:avLst/>
          </a:prstGeom>
        </p:spPr>
        <p:txBody>
          <a:bodyPr vert="horz" lIns="121920" tIns="60960" rIns="121920" bIns="6096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4667" dirty="0" smtClean="0">
                <a:solidFill>
                  <a:srgbClr val="FF6600"/>
                </a:solidFill>
                <a:latin typeface="Segoe UI Light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Спасибо!</a:t>
            </a:r>
            <a:endParaRPr lang="ru-RU" sz="4667" dirty="0">
              <a:solidFill>
                <a:srgbClr val="FF6600"/>
              </a:solidFill>
              <a:latin typeface="Segoe UI Light" panose="020B0502040204020203" pitchFamily="34" charset="0"/>
              <a:ea typeface="Segoe UI Semibold" panose="020B0502040204020203" pitchFamily="34" charset="0"/>
              <a:cs typeface="Segoe UI Semibol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111" y="430380"/>
            <a:ext cx="3822439" cy="515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31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3837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Преимущества сервиса «Пособия ФСС»</a:t>
            </a:r>
            <a:endParaRPr lang="ru-RU" sz="4000" dirty="0">
              <a:solidFill>
                <a:srgbClr val="FF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805932" cy="4351338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Формируем документы без ошибок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. Реализованы все проверки, которые выполняются на шлюзе ФСС (следим за актуальностью этих проверок)</a:t>
            </a:r>
          </a:p>
          <a:p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Экономим время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: сервис запоминает и автоматически подставляет данные по сотрудникам при создании новых документов</a:t>
            </a:r>
          </a:p>
          <a:p>
            <a:pPr>
              <a:buClr>
                <a:srgbClr val="FF6600"/>
              </a:buClr>
            </a:pP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Для пользователя в сервисе реализованы </a:t>
            </a:r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удобный КЛАДР 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с функцией </a:t>
            </a:r>
            <a:r>
              <a:rPr lang="ru-RU" dirty="0" err="1">
                <a:latin typeface="Segoe UI" panose="020B0502040204020203" pitchFamily="34" charset="0"/>
                <a:cs typeface="Segoe UI" panose="020B0502040204020203" pitchFamily="34" charset="0"/>
              </a:rPr>
              <a:t>автоподстановки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справочник больниц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а также </a:t>
            </a:r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актуальный справочник банков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, регулярно обновляемый с сайта ЦБ РФ</a:t>
            </a:r>
          </a:p>
          <a:p>
            <a:r>
              <a:rPr lang="ru-RU" b="1" dirty="0">
                <a:solidFill>
                  <a:srgbClr val="E852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Автоматически формируем заявление о выплате 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пособия на основе заполненных данных. Бухгалтеру не нужно заполнять его вручную или просить об этом сотрудника. Можно просто распечатать готовое заявление и отдать сотруднику на подпись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1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079" y="142703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Вход в сервис 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9218"/>
          <a:stretch/>
        </p:blipFill>
        <p:spPr>
          <a:xfrm>
            <a:off x="740079" y="1582253"/>
            <a:ext cx="6645986" cy="489284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7591" y="616887"/>
            <a:ext cx="2900856" cy="6075378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414715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079" y="142703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Список документов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303537"/>
            <a:ext cx="10855629" cy="4180647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799" y="5021743"/>
            <a:ext cx="7820025" cy="92488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008379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Создание нового документа</a:t>
            </a:r>
            <a:endParaRPr lang="ru-RU" sz="4000" dirty="0">
              <a:solidFill>
                <a:srgbClr val="FF66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953577"/>
            <a:ext cx="8305800" cy="866775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0753" y="2386965"/>
            <a:ext cx="4803458" cy="4160212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4145" y="6232636"/>
            <a:ext cx="2375162" cy="324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10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5105"/>
            <a:ext cx="10515600" cy="116649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66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Выбор типа ЛН и сотрудника</a:t>
            </a:r>
            <a:endParaRPr lang="ru-RU" sz="4000" dirty="0">
              <a:solidFill>
                <a:srgbClr val="FF66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699" y="1554875"/>
            <a:ext cx="4251961" cy="5154534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167" y="2635567"/>
            <a:ext cx="6410325" cy="32099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7480" y="5668327"/>
            <a:ext cx="5314950" cy="733425"/>
          </a:xfrm>
          <a:prstGeom prst="rect">
            <a:avLst/>
          </a:prstGeom>
          <a:ln w="1905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6941238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871</TotalTime>
  <Words>1691</Words>
  <Application>Microsoft Office PowerPoint</Application>
  <PresentationFormat>Произвольный</PresentationFormat>
  <Paragraphs>161</Paragraphs>
  <Slides>41</Slides>
  <Notes>37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41</vt:i4>
      </vt:variant>
    </vt:vector>
  </HeadingPairs>
  <TitlesOfParts>
    <vt:vector size="44" baseType="lpstr">
      <vt:lpstr>Тема Office</vt:lpstr>
      <vt:lpstr>1_Тема Office</vt:lpstr>
      <vt:lpstr>2_Тема Office</vt:lpstr>
      <vt:lpstr>Контур Экстерн  для участников проекта «Прямые выплаты»</vt:lpstr>
      <vt:lpstr>Проект «Прямые выплаты»</vt:lpstr>
      <vt:lpstr>Суть проекта «Прямые выплаты»</vt:lpstr>
      <vt:lpstr>Суть проекта «ЭЛН» для регионов с «Прямыми выплатами»</vt:lpstr>
      <vt:lpstr>Преимущества сервиса «Пособия ФСС»</vt:lpstr>
      <vt:lpstr>Вход в сервис </vt:lpstr>
      <vt:lpstr>Список документов</vt:lpstr>
      <vt:lpstr>Создание нового документа</vt:lpstr>
      <vt:lpstr>Выбор типа ЛН и сотрудника</vt:lpstr>
      <vt:lpstr>Заполнение общей информации</vt:lpstr>
      <vt:lpstr>Заполнение информации из ЛН</vt:lpstr>
      <vt:lpstr>Расчет пособия</vt:lpstr>
      <vt:lpstr>Пособие по ранним срокам беременности</vt:lpstr>
      <vt:lpstr>Пособие по рождению ребенка</vt:lpstr>
      <vt:lpstr>Пособие по уходу за ребенком</vt:lpstr>
      <vt:lpstr>Пособие по погребению</vt:lpstr>
      <vt:lpstr>Оплата дополнительных 4-х дней</vt:lpstr>
      <vt:lpstr>Выбор способа выплаты пособия </vt:lpstr>
      <vt:lpstr>Печать заявления</vt:lpstr>
      <vt:lpstr>Проверка документа перед отправкой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со списком документов</vt:lpstr>
      <vt:lpstr>Что означают статусы ЭЛН и реестра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Контур Экстерн  для участников проекта «Прямые выплаты»</dc:title>
  <dc:creator>Кулакова Елена Геннадьевна</dc:creator>
  <cp:lastModifiedBy>Anatoly</cp:lastModifiedBy>
  <cp:revision>52</cp:revision>
  <dcterms:created xsi:type="dcterms:W3CDTF">2017-06-23T08:58:29Z</dcterms:created>
  <dcterms:modified xsi:type="dcterms:W3CDTF">2019-10-25T09:04:49Z</dcterms:modified>
</cp:coreProperties>
</file>